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ppt/drawings/drawing5.xml" ContentType="application/vnd.openxmlformats-officedocument.drawingml.chartshapes+xml"/>
  <Override PartName="/ppt/charts/chart12.xml" ContentType="application/vnd.openxmlformats-officedocument.drawingml.chart+xml"/>
  <Override PartName="/ppt/drawings/drawing6.xml" ContentType="application/vnd.openxmlformats-officedocument.drawingml.chartshapes+xml"/>
  <Override PartName="/ppt/charts/chart13.xml" ContentType="application/vnd.openxmlformats-officedocument.drawingml.chart+xml"/>
  <Override PartName="/ppt/drawings/drawing7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notesSlides/notesSlide2.xml" ContentType="application/vnd.openxmlformats-officedocument.presentationml.notesSlide+xml"/>
  <Override PartName="/ppt/charts/chart16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7.xml" ContentType="application/vnd.openxmlformats-officedocument.drawingml.chart+xml"/>
  <Override PartName="/ppt/drawings/drawing8.xml" ContentType="application/vnd.openxmlformats-officedocument.drawingml.chartshapes+xml"/>
  <Override PartName="/ppt/charts/chart18.xml" ContentType="application/vnd.openxmlformats-officedocument.drawingml.chart+xml"/>
  <Override PartName="/ppt/drawings/drawing9.xml" ContentType="application/vnd.openxmlformats-officedocument.drawingml.chartshapes+xml"/>
  <Override PartName="/ppt/charts/chart19.xml" ContentType="application/vnd.openxmlformats-officedocument.drawingml.chart+xml"/>
  <Override PartName="/ppt/drawings/drawing10.xml" ContentType="application/vnd.openxmlformats-officedocument.drawingml.chartshapes+xml"/>
  <Override PartName="/ppt/charts/chart20.xml" ContentType="application/vnd.openxmlformats-officedocument.drawingml.chart+xml"/>
  <Override PartName="/ppt/drawings/drawing11.xml" ContentType="application/vnd.openxmlformats-officedocument.drawingml.chartshapes+xml"/>
  <Override PartName="/ppt/charts/chart21.xml" ContentType="application/vnd.openxmlformats-officedocument.drawingml.chart+xml"/>
  <Override PartName="/ppt/drawings/drawing12.xml" ContentType="application/vnd.openxmlformats-officedocument.drawingml.chartshapes+xml"/>
  <Override PartName="/ppt/charts/chart22.xml" ContentType="application/vnd.openxmlformats-officedocument.drawingml.chart+xml"/>
  <Override PartName="/ppt/drawings/drawing13.xml" ContentType="application/vnd.openxmlformats-officedocument.drawingml.chartshapes+xml"/>
  <Override PartName="/ppt/charts/chart23.xml" ContentType="application/vnd.openxmlformats-officedocument.drawingml.chart+xml"/>
  <Override PartName="/ppt/drawings/drawing14.xml" ContentType="application/vnd.openxmlformats-officedocument.drawingml.chartshapes+xml"/>
  <Override PartName="/ppt/charts/chart24.xml" ContentType="application/vnd.openxmlformats-officedocument.drawingml.chart+xml"/>
  <Override PartName="/ppt/drawings/drawing15.xml" ContentType="application/vnd.openxmlformats-officedocument.drawingml.chartshapes+xml"/>
  <Override PartName="/ppt/charts/chart2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6"/>
  </p:notesMasterIdLst>
  <p:sldIdLst>
    <p:sldId id="256" r:id="rId2"/>
    <p:sldId id="337" r:id="rId3"/>
    <p:sldId id="355" r:id="rId4"/>
    <p:sldId id="349" r:id="rId5"/>
    <p:sldId id="350" r:id="rId6"/>
    <p:sldId id="351" r:id="rId7"/>
    <p:sldId id="352" r:id="rId8"/>
    <p:sldId id="353" r:id="rId9"/>
    <p:sldId id="336" r:id="rId10"/>
    <p:sldId id="335" r:id="rId11"/>
    <p:sldId id="338" r:id="rId12"/>
    <p:sldId id="340" r:id="rId13"/>
    <p:sldId id="341" r:id="rId14"/>
    <p:sldId id="422" r:id="rId15"/>
    <p:sldId id="423" r:id="rId16"/>
    <p:sldId id="323" r:id="rId17"/>
    <p:sldId id="324" r:id="rId18"/>
    <p:sldId id="320" r:id="rId19"/>
    <p:sldId id="321" r:id="rId20"/>
    <p:sldId id="326" r:id="rId21"/>
    <p:sldId id="343" r:id="rId22"/>
    <p:sldId id="344" r:id="rId23"/>
    <p:sldId id="345" r:id="rId24"/>
    <p:sldId id="347" r:id="rId25"/>
    <p:sldId id="348" r:id="rId26"/>
    <p:sldId id="354" r:id="rId27"/>
    <p:sldId id="327" r:id="rId28"/>
    <p:sldId id="276" r:id="rId29"/>
    <p:sldId id="311" r:id="rId30"/>
    <p:sldId id="312" r:id="rId31"/>
    <p:sldId id="313" r:id="rId32"/>
    <p:sldId id="315" r:id="rId33"/>
    <p:sldId id="316" r:id="rId34"/>
    <p:sldId id="314" r:id="rId35"/>
    <p:sldId id="317" r:id="rId36"/>
    <p:sldId id="318" r:id="rId37"/>
    <p:sldId id="319" r:id="rId38"/>
    <p:sldId id="328" r:id="rId39"/>
    <p:sldId id="333" r:id="rId40"/>
    <p:sldId id="356" r:id="rId41"/>
    <p:sldId id="357" r:id="rId42"/>
    <p:sldId id="358" r:id="rId43"/>
    <p:sldId id="359" r:id="rId44"/>
    <p:sldId id="361" r:id="rId45"/>
    <p:sldId id="360" r:id="rId46"/>
    <p:sldId id="362" r:id="rId47"/>
    <p:sldId id="363" r:id="rId48"/>
    <p:sldId id="364" r:id="rId49"/>
    <p:sldId id="365" r:id="rId50"/>
    <p:sldId id="366" r:id="rId51"/>
    <p:sldId id="367" r:id="rId52"/>
    <p:sldId id="368" r:id="rId53"/>
    <p:sldId id="369" r:id="rId54"/>
    <p:sldId id="370" r:id="rId55"/>
    <p:sldId id="371" r:id="rId56"/>
    <p:sldId id="372" r:id="rId57"/>
    <p:sldId id="373" r:id="rId58"/>
    <p:sldId id="374" r:id="rId59"/>
    <p:sldId id="375" r:id="rId60"/>
    <p:sldId id="376" r:id="rId61"/>
    <p:sldId id="377" r:id="rId62"/>
    <p:sldId id="378" r:id="rId63"/>
    <p:sldId id="379" r:id="rId64"/>
    <p:sldId id="380" r:id="rId65"/>
    <p:sldId id="381" r:id="rId66"/>
    <p:sldId id="382" r:id="rId67"/>
    <p:sldId id="383" r:id="rId68"/>
    <p:sldId id="384" r:id="rId69"/>
    <p:sldId id="385" r:id="rId70"/>
    <p:sldId id="386" r:id="rId71"/>
    <p:sldId id="387" r:id="rId72"/>
    <p:sldId id="388" r:id="rId73"/>
    <p:sldId id="389" r:id="rId74"/>
    <p:sldId id="390" r:id="rId75"/>
    <p:sldId id="391" r:id="rId76"/>
    <p:sldId id="392" r:id="rId77"/>
    <p:sldId id="393" r:id="rId78"/>
    <p:sldId id="394" r:id="rId79"/>
    <p:sldId id="395" r:id="rId80"/>
    <p:sldId id="396" r:id="rId81"/>
    <p:sldId id="397" r:id="rId82"/>
    <p:sldId id="398" r:id="rId83"/>
    <p:sldId id="399" r:id="rId84"/>
    <p:sldId id="400" r:id="rId85"/>
    <p:sldId id="401" r:id="rId86"/>
    <p:sldId id="402" r:id="rId87"/>
    <p:sldId id="403" r:id="rId88"/>
    <p:sldId id="404" r:id="rId89"/>
    <p:sldId id="405" r:id="rId90"/>
    <p:sldId id="406" r:id="rId91"/>
    <p:sldId id="407" r:id="rId92"/>
    <p:sldId id="408" r:id="rId93"/>
    <p:sldId id="409" r:id="rId94"/>
    <p:sldId id="410" r:id="rId95"/>
    <p:sldId id="411" r:id="rId96"/>
    <p:sldId id="412" r:id="rId97"/>
    <p:sldId id="413" r:id="rId98"/>
    <p:sldId id="414" r:id="rId99"/>
    <p:sldId id="415" r:id="rId100"/>
    <p:sldId id="416" r:id="rId101"/>
    <p:sldId id="417" r:id="rId102"/>
    <p:sldId id="418" r:id="rId103"/>
    <p:sldId id="419" r:id="rId104"/>
    <p:sldId id="420" r:id="rId105"/>
    <p:sldId id="421" r:id="rId106"/>
    <p:sldId id="424" r:id="rId107"/>
    <p:sldId id="425" r:id="rId108"/>
    <p:sldId id="426" r:id="rId109"/>
    <p:sldId id="427" r:id="rId110"/>
    <p:sldId id="428" r:id="rId111"/>
    <p:sldId id="429" r:id="rId112"/>
    <p:sldId id="430" r:id="rId113"/>
    <p:sldId id="431" r:id="rId114"/>
    <p:sldId id="339" r:id="rId115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7669" autoAdjust="0"/>
  </p:normalViewPr>
  <p:slideViewPr>
    <p:cSldViewPr>
      <p:cViewPr varScale="1">
        <p:scale>
          <a:sx n="112" d="100"/>
          <a:sy n="112" d="100"/>
        </p:scale>
        <p:origin x="19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presProps" Target="pres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viewProps" Target="view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11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6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7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0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1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2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678E-2"/>
                  <c:y val="-0.409680859008537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95B-4C29-882D-E645696971CA}"/>
                </c:ext>
              </c:extLst>
            </c:dLbl>
            <c:dLbl>
              <c:idx val="1"/>
              <c:layout>
                <c:manualLayout>
                  <c:x val="1.3888888888888888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95B-4C29-882D-E645696971CA}"/>
                </c:ext>
              </c:extLst>
            </c:dLbl>
            <c:dLbl>
              <c:idx val="2"/>
              <c:layout>
                <c:manualLayout>
                  <c:x val="6.1728395061728392E-3"/>
                  <c:y val="-0.440547225098222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95B-4C29-882D-E645696971CA}"/>
                </c:ext>
              </c:extLst>
            </c:dLbl>
            <c:dLbl>
              <c:idx val="3"/>
              <c:layout>
                <c:manualLayout>
                  <c:x val="7.716049382716049E-3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95B-4C29-882D-E645696971CA}"/>
                </c:ext>
              </c:extLst>
            </c:dLbl>
            <c:dLbl>
              <c:idx val="4"/>
              <c:layout>
                <c:manualLayout>
                  <c:x val="3.0864197530864196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95B-4C29-882D-E645696971CA}"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95B-4C29-882D-E645696971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</c:v>
                </c:pt>
                <c:pt idx="1">
                  <c:v>2018  год оценка</c:v>
                </c:pt>
                <c:pt idx="2">
                  <c:v>2019 год прогноз</c:v>
                </c:pt>
                <c:pt idx="3">
                  <c:v>2020 год прогноз</c:v>
                </c:pt>
                <c:pt idx="4">
                  <c:v>2021 год прогноз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172.13570000000001</c:v>
                </c:pt>
                <c:pt idx="1">
                  <c:v>176.8</c:v>
                </c:pt>
                <c:pt idx="2">
                  <c:v>181.5</c:v>
                </c:pt>
                <c:pt idx="3">
                  <c:v>186.4</c:v>
                </c:pt>
                <c:pt idx="4">
                  <c:v>191.6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95B-4C29-882D-E645696971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827392"/>
        <c:axId val="27996544"/>
        <c:axId val="0"/>
      </c:bar3DChart>
      <c:catAx>
        <c:axId val="26827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7996544"/>
        <c:crosses val="autoZero"/>
        <c:auto val="1"/>
        <c:lblAlgn val="ctr"/>
        <c:lblOffset val="100"/>
        <c:noMultiLvlLbl val="0"/>
      </c:catAx>
      <c:valAx>
        <c:axId val="27996544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6827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2.6397363270495189E-2"/>
          <c:y val="3.10679548315970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693"/>
          <c:y val="0.16202264617431977"/>
          <c:w val="0.21497824944500593"/>
          <c:h val="0.725844868976404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0090161194652734"/>
                  <c:y val="-0.3055015558440373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Налоговые и неналоговые </a:t>
                    </a:r>
                    <a:r>
                      <a:rPr lang="ru-RU" sz="1400" dirty="0" smtClean="0"/>
                      <a:t>доходы </a:t>
                    </a:r>
                  </a:p>
                  <a:p>
                    <a:endParaRPr lang="ru-RU" sz="1400" dirty="0" smtClean="0"/>
                  </a:p>
                  <a:p>
                    <a:endParaRPr lang="ru-RU" sz="1400" b="1" dirty="0" smtClean="0"/>
                  </a:p>
                  <a:p>
                    <a:r>
                      <a:rPr lang="ru-RU" sz="1400" b="1" dirty="0" smtClean="0"/>
                      <a:t>4 721,5 </a:t>
                    </a:r>
                    <a:r>
                      <a:rPr lang="ru-RU" sz="1400" dirty="0" smtClean="0"/>
                      <a:t>(57%)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29F-4995-A942-31362418A84C}"/>
                </c:ext>
              </c:extLst>
            </c:dLbl>
            <c:dLbl>
              <c:idx val="1"/>
              <c:layout>
                <c:manualLayout>
                  <c:x val="-0.21777121294967086"/>
                  <c:y val="-5.695832490720387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Межбюджетные </a:t>
                    </a:r>
                    <a:r>
                      <a:rPr lang="ru-RU" sz="1400" dirty="0" smtClean="0"/>
                      <a:t>трансферты </a:t>
                    </a:r>
                  </a:p>
                  <a:p>
                    <a:endParaRPr lang="ru-RU" sz="1400" dirty="0" smtClean="0"/>
                  </a:p>
                  <a:p>
                    <a:r>
                      <a:rPr lang="ru-RU" sz="1400" b="1" dirty="0" smtClean="0"/>
                      <a:t>3 490,5 </a:t>
                    </a:r>
                    <a:r>
                      <a:rPr lang="ru-RU" sz="1400" dirty="0" smtClean="0"/>
                      <a:t>(43%) -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9F-4995-A942-31362418A8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4721.5</c:v>
                </c:pt>
                <c:pt idx="1">
                  <c:v>3490.5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9F-4995-A942-31362418A8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46E-2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6071201550312695"/>
                  <c:y val="2.3169094252605146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Налоговые доходы </a:t>
                    </a:r>
                    <a:r>
                      <a:rPr lang="ru-RU" sz="1400" dirty="0" smtClean="0"/>
                      <a:t> </a:t>
                    </a:r>
                  </a:p>
                  <a:p>
                    <a:endParaRPr lang="ru-RU" sz="1400" dirty="0" smtClean="0"/>
                  </a:p>
                  <a:p>
                    <a:endParaRPr lang="ru-RU" sz="1400" b="1" dirty="0" smtClean="0"/>
                  </a:p>
                  <a:p>
                    <a:r>
                      <a:rPr lang="ru-RU" sz="1400" b="1" dirty="0" smtClean="0"/>
                      <a:t>3 838,0 </a:t>
                    </a:r>
                    <a:r>
                      <a:rPr lang="ru-RU" sz="1400" dirty="0" smtClean="0"/>
                      <a:t>(81%)</a:t>
                    </a:r>
                    <a:endParaRPr lang="ru-RU" sz="12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A5A-4DC8-BA14-E21E10BBDE1E}"/>
                </c:ext>
              </c:extLst>
            </c:dLbl>
            <c:dLbl>
              <c:idx val="1"/>
              <c:layout>
                <c:manualLayout>
                  <c:x val="0.22237201322325537"/>
                  <c:y val="5.097200735573138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Неналоговые </a:t>
                    </a:r>
                    <a:r>
                      <a:rPr lang="ru-RU" sz="1400" dirty="0" smtClean="0"/>
                      <a:t>доходы </a:t>
                    </a:r>
                  </a:p>
                  <a:p>
                    <a:endParaRPr lang="ru-RU" sz="1400" dirty="0" smtClean="0"/>
                  </a:p>
                  <a:p>
                    <a:endParaRPr lang="ru-RU" sz="1400" b="1" dirty="0" smtClean="0"/>
                  </a:p>
                  <a:p>
                    <a:r>
                      <a:rPr lang="ru-RU" sz="1600" b="1" dirty="0" smtClean="0"/>
                      <a:t>883,5</a:t>
                    </a:r>
                    <a:r>
                      <a:rPr lang="ru-RU" sz="1400" dirty="0" smtClean="0"/>
                      <a:t> (19%)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A5A-4DC8-BA14-E21E10BBDE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3838</c:v>
                </c:pt>
                <c:pt idx="1">
                  <c:v>883.5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5A-4DC8-BA14-E21E10BBDE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9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 доходов 2019 года</a:t>
            </a:r>
            <a:endParaRPr kumimoji="0"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4816827771155016E-2"/>
          <c:y val="1.30637245741688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371760601886109"/>
          <c:y val="0.2614018713699735"/>
          <c:w val="0.65722878705032939"/>
          <c:h val="0.607637547133129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9476721158174795"/>
                  <c:y val="-0.100155221735294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НДФЛ</a:t>
                    </a:r>
                  </a:p>
                  <a:p>
                    <a:r>
                      <a:rPr lang="ru-RU" sz="1600" b="1" dirty="0" smtClean="0"/>
                      <a:t>1 438,0 </a:t>
                    </a:r>
                    <a:r>
                      <a:rPr lang="ru-RU" sz="1600" dirty="0" smtClean="0"/>
                      <a:t>(37%)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2D4-416B-8F65-33E1C36D141E}"/>
                </c:ext>
              </c:extLst>
            </c:dLbl>
            <c:dLbl>
              <c:idx val="1"/>
              <c:layout>
                <c:manualLayout>
                  <c:x val="0.22390561331445033"/>
                  <c:y val="-2.395016171930959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Акцизы на </a:t>
                    </a:r>
                    <a:r>
                      <a:rPr lang="ru-RU" sz="1600" dirty="0" smtClean="0"/>
                      <a:t>нефтепродукты</a:t>
                    </a:r>
                  </a:p>
                  <a:p>
                    <a:r>
                      <a:rPr lang="ru-RU" sz="1600" b="1" dirty="0" smtClean="0"/>
                      <a:t>109,2</a:t>
                    </a:r>
                    <a:r>
                      <a:rPr lang="ru-RU" sz="1600" dirty="0" smtClean="0"/>
                      <a:t> (3%)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D4-416B-8F65-33E1C36D141E}"/>
                </c:ext>
              </c:extLst>
            </c:dLbl>
            <c:dLbl>
              <c:idx val="2"/>
              <c:layout>
                <c:manualLayout>
                  <c:x val="0.1778976105786044"/>
                  <c:y val="0.10886437145140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УСН</a:t>
                    </a:r>
                    <a:endParaRPr lang="ru-RU" sz="1600" b="1" dirty="0" smtClean="0"/>
                  </a:p>
                  <a:p>
                    <a:r>
                      <a:rPr lang="ru-RU" sz="1600" b="1" dirty="0" smtClean="0"/>
                      <a:t>420,0</a:t>
                    </a:r>
                    <a:r>
                      <a:rPr lang="ru-RU" sz="1600" dirty="0" smtClean="0"/>
                      <a:t> (11%)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2D4-416B-8F65-33E1C36D141E}"/>
                </c:ext>
              </c:extLst>
            </c:dLbl>
            <c:dLbl>
              <c:idx val="3"/>
              <c:layout>
                <c:manualLayout>
                  <c:x val="0.10121748526294841"/>
                  <c:y val="0.16547384460613898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ЕНВД </a:t>
                    </a:r>
                    <a:endParaRPr lang="ru-RU" sz="1600" dirty="0" smtClean="0"/>
                  </a:p>
                  <a:p>
                    <a:r>
                      <a:rPr lang="ru-RU" sz="1600" b="1" dirty="0" smtClean="0"/>
                      <a:t>75,0</a:t>
                    </a:r>
                    <a:r>
                      <a:rPr lang="ru-RU" sz="1600" dirty="0" smtClean="0"/>
                      <a:t> (2%)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D4-416B-8F65-33E1C36D141E}"/>
                </c:ext>
              </c:extLst>
            </c:dLbl>
            <c:dLbl>
              <c:idx val="4"/>
              <c:layout>
                <c:manualLayout>
                  <c:x val="-7.2079325042071374E-2"/>
                  <c:y val="0.1545874074609983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Патент </a:t>
                    </a:r>
                    <a:endParaRPr lang="ru-RU" sz="1600" dirty="0" smtClean="0"/>
                  </a:p>
                  <a:p>
                    <a:r>
                      <a:rPr lang="ru-RU" sz="1600" b="1" dirty="0" smtClean="0"/>
                      <a:t>33,0</a:t>
                    </a:r>
                    <a:r>
                      <a:rPr lang="ru-RU" sz="1600" dirty="0" smtClean="0"/>
                      <a:t> (1%)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2D4-416B-8F65-33E1C36D141E}"/>
                </c:ext>
              </c:extLst>
            </c:dLbl>
            <c:dLbl>
              <c:idx val="5"/>
              <c:layout>
                <c:manualLayout>
                  <c:x val="-0.29905201778299884"/>
                  <c:y val="7.1850485157928801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Налог на имущество </a:t>
                    </a:r>
                    <a:r>
                      <a:rPr lang="ru-RU" sz="1600" dirty="0" err="1"/>
                      <a:t>физ.лиц</a:t>
                    </a:r>
                    <a:r>
                      <a:rPr lang="ru-RU" sz="1600" dirty="0"/>
                      <a:t> </a:t>
                    </a:r>
                    <a:endParaRPr lang="ru-RU" sz="1600" dirty="0" smtClean="0"/>
                  </a:p>
                  <a:p>
                    <a:r>
                      <a:rPr lang="ru-RU" sz="1600" b="1" dirty="0" smtClean="0"/>
                      <a:t>150,0</a:t>
                    </a:r>
                    <a:r>
                      <a:rPr lang="ru-RU" sz="1600" dirty="0" smtClean="0"/>
                      <a:t> (4%)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2D4-416B-8F65-33E1C36D141E}"/>
                </c:ext>
              </c:extLst>
            </c:dLbl>
            <c:dLbl>
              <c:idx val="6"/>
              <c:layout>
                <c:manualLayout>
                  <c:x val="-0.22264443856228988"/>
                  <c:y val="-9.362353088816526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Земельный налог </a:t>
                    </a:r>
                    <a:r>
                      <a:rPr lang="ru-RU" sz="1600" dirty="0" err="1" smtClean="0"/>
                      <a:t>юр.лиц</a:t>
                    </a:r>
                    <a:r>
                      <a:rPr lang="ru-RU" sz="1600" dirty="0" smtClean="0"/>
                      <a:t> </a:t>
                    </a:r>
                  </a:p>
                  <a:p>
                    <a:r>
                      <a:rPr lang="ru-RU" sz="1600" b="1" dirty="0" smtClean="0"/>
                      <a:t>1 382,7 </a:t>
                    </a:r>
                    <a:r>
                      <a:rPr lang="ru-RU" sz="1600" b="0" dirty="0" smtClean="0"/>
                      <a:t>(36%)</a:t>
                    </a:r>
                    <a:endParaRPr lang="ru-RU" b="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2D4-416B-8F65-33E1C36D141E}"/>
                </c:ext>
              </c:extLst>
            </c:dLbl>
            <c:dLbl>
              <c:idx val="7"/>
              <c:layout>
                <c:manualLayout>
                  <c:x val="-0.1349568080251482"/>
                  <c:y val="-0.1916014651944318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Земельный налог </a:t>
                    </a:r>
                    <a:r>
                      <a:rPr lang="ru-RU" sz="1600" dirty="0" err="1" smtClean="0"/>
                      <a:t>физ.лиц</a:t>
                    </a:r>
                    <a:r>
                      <a:rPr lang="ru-RU" sz="1600" dirty="0" smtClean="0"/>
                      <a:t> </a:t>
                    </a:r>
                  </a:p>
                  <a:p>
                    <a:r>
                      <a:rPr lang="ru-RU" sz="1600" b="1" dirty="0" smtClean="0"/>
                      <a:t>200,0</a:t>
                    </a:r>
                    <a:r>
                      <a:rPr lang="ru-RU" sz="1600" dirty="0" smtClean="0"/>
                      <a:t> (5%)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2D4-416B-8F65-33E1C36D141E}"/>
                </c:ext>
              </c:extLst>
            </c:dLbl>
            <c:dLbl>
              <c:idx val="8"/>
              <c:layout>
                <c:manualLayout>
                  <c:x val="0.15642720930187631"/>
                  <c:y val="-0.2046650183286455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Госпошлина </a:t>
                    </a:r>
                    <a:endParaRPr lang="ru-RU" sz="1600" dirty="0" smtClean="0"/>
                  </a:p>
                  <a:p>
                    <a:r>
                      <a:rPr lang="ru-RU" sz="1600" b="1" dirty="0" smtClean="0"/>
                      <a:t>30,0</a:t>
                    </a:r>
                    <a:r>
                      <a:rPr lang="ru-RU" sz="1600" dirty="0" smtClean="0"/>
                      <a:t> (1%)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2D4-416B-8F65-33E1C36D14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ЕНВД</c:v>
                </c:pt>
                <c:pt idx="4">
                  <c:v>Патент</c:v>
                </c:pt>
                <c:pt idx="5">
                  <c:v>Налог на имущество физ.лиц</c:v>
                </c:pt>
                <c:pt idx="6">
                  <c:v>Земельный налог юр.л.</c:v>
                </c:pt>
                <c:pt idx="7">
                  <c:v>Земельный налог физ.л.</c:v>
                </c:pt>
                <c:pt idx="8">
                  <c:v>Госпошлина</c:v>
                </c:pt>
              </c:strCache>
            </c:strRef>
          </c:cat>
          <c:val>
            <c:numRef>
              <c:f>Лист1!$B$2:$B$10</c:f>
              <c:numCache>
                <c:formatCode>#,##0.0</c:formatCode>
                <c:ptCount val="9"/>
                <c:pt idx="0">
                  <c:v>1438</c:v>
                </c:pt>
                <c:pt idx="1">
                  <c:v>109.2</c:v>
                </c:pt>
                <c:pt idx="2">
                  <c:v>420</c:v>
                </c:pt>
                <c:pt idx="3">
                  <c:v>75</c:v>
                </c:pt>
                <c:pt idx="4">
                  <c:v>33</c:v>
                </c:pt>
                <c:pt idx="5">
                  <c:v>150</c:v>
                </c:pt>
                <c:pt idx="6">
                  <c:v>1382.7</c:v>
                </c:pt>
                <c:pt idx="7">
                  <c:v>200</c:v>
                </c:pt>
                <c:pt idx="8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2D4-416B-8F65-33E1C36D14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</a:t>
            </a:r>
            <a:r>
              <a:rPr kumimoji="0" lang="ru-RU" sz="14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неналоговых до</a:t>
            </a: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 2019 года</a:t>
            </a:r>
            <a:endParaRPr kumimoji="0"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4.4785228363921646E-2"/>
          <c:y val="1.290507016835528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74"/>
          <c:y val="0.17051611474063863"/>
          <c:w val="0.43555969399485711"/>
          <c:h val="0.6108642061451169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9291761741821931"/>
                  <c:y val="1.50559151964144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Дивиденды</a:t>
                    </a:r>
                  </a:p>
                  <a:p>
                    <a:r>
                      <a:rPr lang="ru-RU" sz="1600" b="1" dirty="0" smtClean="0"/>
                      <a:t>1,5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D95-4556-8AEF-F7EFD18E9443}"/>
                </c:ext>
              </c:extLst>
            </c:dLbl>
            <c:dLbl>
              <c:idx val="1"/>
              <c:layout>
                <c:manualLayout>
                  <c:x val="-0.23604363539056331"/>
                  <c:y val="-0.21293365777786219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/>
                      <a:t>Аренда </a:t>
                    </a:r>
                    <a:r>
                      <a:rPr lang="ru-RU" sz="1200" b="1" dirty="0" smtClean="0"/>
                      <a:t>земли</a:t>
                    </a:r>
                  </a:p>
                  <a:p>
                    <a:endParaRPr lang="ru-RU" sz="1200" b="1" dirty="0" smtClean="0"/>
                  </a:p>
                  <a:p>
                    <a:r>
                      <a:rPr lang="ru-RU" sz="1600" b="1" dirty="0" smtClean="0"/>
                      <a:t>440,0 (50%)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D95-4556-8AEF-F7EFD18E9443}"/>
                </c:ext>
              </c:extLst>
            </c:dLbl>
            <c:dLbl>
              <c:idx val="2"/>
              <c:layout>
                <c:manualLayout>
                  <c:x val="0.12115440720439435"/>
                  <c:y val="-0.1548610113781396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/>
                      <a:t>Аренда </a:t>
                    </a:r>
                    <a:r>
                      <a:rPr lang="ru-RU" sz="1200" b="1" dirty="0" smtClean="0"/>
                      <a:t>имущества</a:t>
                    </a:r>
                  </a:p>
                  <a:p>
                    <a:r>
                      <a:rPr lang="ru-RU" sz="1600" b="1" dirty="0" smtClean="0"/>
                      <a:t>70,0 (8%)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D95-4556-8AEF-F7EFD18E9443}"/>
                </c:ext>
              </c:extLst>
            </c:dLbl>
            <c:dLbl>
              <c:idx val="3"/>
              <c:layout>
                <c:manualLayout>
                  <c:x val="0.16562880984904541"/>
                  <c:y val="-9.893887129072381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Платежи от </a:t>
                    </a:r>
                    <a:r>
                      <a:rPr lang="ru-RU" b="1" dirty="0" smtClean="0"/>
                      <a:t>МУП</a:t>
                    </a:r>
                  </a:p>
                  <a:p>
                    <a:r>
                      <a:rPr lang="ru-RU" sz="1600" b="1" dirty="0" smtClean="0"/>
                      <a:t>0,7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D95-4556-8AEF-F7EFD18E9443}"/>
                </c:ext>
              </c:extLst>
            </c:dLbl>
            <c:dLbl>
              <c:idx val="4"/>
              <c:layout>
                <c:manualLayout>
                  <c:x val="0.23157361377042471"/>
                  <c:y val="-3.8715210505065843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 err="1"/>
                      <a:t>Найм</a:t>
                    </a:r>
                    <a:r>
                      <a:rPr lang="ru-RU" sz="1200" b="1" dirty="0"/>
                      <a:t>, </a:t>
                    </a:r>
                    <a:r>
                      <a:rPr lang="ru-RU" sz="1200" b="1" dirty="0" smtClean="0"/>
                      <a:t>реклама</a:t>
                    </a:r>
                  </a:p>
                  <a:p>
                    <a:r>
                      <a:rPr lang="ru-RU" sz="1600" b="1" dirty="0" smtClean="0"/>
                      <a:t>40,0 (5%)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D95-4556-8AEF-F7EFD18E9443}"/>
                </c:ext>
              </c:extLst>
            </c:dLbl>
            <c:dLbl>
              <c:idx val="5"/>
              <c:layout>
                <c:manualLayout>
                  <c:x val="0.2392414934704864"/>
                  <c:y val="6.2374505813717174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/>
                      <a:t>Плата за негативное воздействие </a:t>
                    </a:r>
                    <a:endParaRPr lang="ru-RU" sz="1200" b="1" dirty="0" smtClean="0"/>
                  </a:p>
                  <a:p>
                    <a:r>
                      <a:rPr lang="ru-RU" sz="1600" b="1" dirty="0" smtClean="0"/>
                      <a:t>3,0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D95-4556-8AEF-F7EFD18E9443}"/>
                </c:ext>
              </c:extLst>
            </c:dLbl>
            <c:dLbl>
              <c:idx val="6"/>
              <c:layout>
                <c:manualLayout>
                  <c:x val="0.20396881212891713"/>
                  <c:y val="0.1591623627185055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Продажа </a:t>
                    </a:r>
                    <a:r>
                      <a:rPr lang="ru-RU" b="1" dirty="0" smtClean="0"/>
                      <a:t>имущества</a:t>
                    </a:r>
                  </a:p>
                  <a:p>
                    <a:endParaRPr lang="ru-RU" b="1" dirty="0" smtClean="0"/>
                  </a:p>
                  <a:p>
                    <a:r>
                      <a:rPr lang="ru-RU" b="1" dirty="0" smtClean="0"/>
                      <a:t> </a:t>
                    </a:r>
                    <a:r>
                      <a:rPr lang="ru-RU" sz="1600" b="1" dirty="0" smtClean="0"/>
                      <a:t>217,6 </a:t>
                    </a:r>
                    <a:r>
                      <a:rPr lang="en-US" sz="1600" b="1" dirty="0" smtClean="0"/>
                      <a:t>(</a:t>
                    </a:r>
                    <a:r>
                      <a:rPr lang="ru-RU" sz="1600" b="1" dirty="0" smtClean="0"/>
                      <a:t>25%</a:t>
                    </a:r>
                    <a:r>
                      <a:rPr lang="en-US" sz="1600" b="1" dirty="0" smtClean="0"/>
                      <a:t>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D95-4556-8AEF-F7EFD18E9443}"/>
                </c:ext>
              </c:extLst>
            </c:dLbl>
            <c:dLbl>
              <c:idx val="7"/>
              <c:layout>
                <c:manualLayout>
                  <c:x val="0.14109120838992767"/>
                  <c:y val="0.1634642221325002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Продажа земли (с </a:t>
                    </a:r>
                    <a:r>
                      <a:rPr lang="ru-RU" b="1" dirty="0" err="1"/>
                      <a:t>дорезками</a:t>
                    </a:r>
                    <a:r>
                      <a:rPr lang="ru-RU" b="1" dirty="0" smtClean="0"/>
                      <a:t>) </a:t>
                    </a:r>
                  </a:p>
                  <a:p>
                    <a:r>
                      <a:rPr lang="ru-RU" sz="1600" b="1" dirty="0" smtClean="0"/>
                      <a:t>90,0 (10%)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D95-4556-8AEF-F7EFD18E9443}"/>
                </c:ext>
              </c:extLst>
            </c:dLbl>
            <c:dLbl>
              <c:idx val="8"/>
              <c:layout>
                <c:manualLayout>
                  <c:x val="9.2016005471691961E-3"/>
                  <c:y val="0.1914252074972700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Штрафы </a:t>
                    </a:r>
                    <a:endParaRPr lang="ru-RU" b="1" dirty="0" smtClean="0"/>
                  </a:p>
                  <a:p>
                    <a:r>
                      <a:rPr lang="ru-RU" sz="1600" b="1" dirty="0" smtClean="0"/>
                      <a:t>13,2 (1%)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D95-4556-8AEF-F7EFD18E9443}"/>
                </c:ext>
              </c:extLst>
            </c:dLbl>
            <c:dLbl>
              <c:idx val="9"/>
              <c:layout>
                <c:manualLayout>
                  <c:x val="-0.1778976105786044"/>
                  <c:y val="0.16131337710444096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Прочие платежи (вырубка и проч</a:t>
                    </a:r>
                    <a:r>
                      <a:rPr lang="ru-RU" b="1" dirty="0" smtClean="0"/>
                      <a:t>.)</a:t>
                    </a:r>
                  </a:p>
                  <a:p>
                    <a:r>
                      <a:rPr lang="ru-RU" sz="1600" b="1" dirty="0" smtClean="0"/>
                      <a:t>7,5 (1%)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D95-4556-8AEF-F7EFD18E94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Дивиденды</c:v>
                </c:pt>
                <c:pt idx="1">
                  <c:v>Аренда земли</c:v>
                </c:pt>
                <c:pt idx="2">
                  <c:v>Аренда имущества</c:v>
                </c:pt>
                <c:pt idx="3">
                  <c:v>Платежи от МУП</c:v>
                </c:pt>
                <c:pt idx="4">
                  <c:v>Найм, реклама</c:v>
                </c:pt>
                <c:pt idx="5">
                  <c:v>Плата за негативное воздействие</c:v>
                </c:pt>
                <c:pt idx="6">
                  <c:v>Продажа имущества</c:v>
                </c:pt>
                <c:pt idx="7">
                  <c:v>Продажа земли (с дорезками)</c:v>
                </c:pt>
                <c:pt idx="8">
                  <c:v>Штрафы</c:v>
                </c:pt>
                <c:pt idx="9">
                  <c:v>Прочие платежи (вырубка и проч.)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1.4789999999999996</c:v>
                </c:pt>
                <c:pt idx="1">
                  <c:v>440</c:v>
                </c:pt>
                <c:pt idx="2">
                  <c:v>70</c:v>
                </c:pt>
                <c:pt idx="3">
                  <c:v>0.70000000000000018</c:v>
                </c:pt>
                <c:pt idx="4">
                  <c:v>40</c:v>
                </c:pt>
                <c:pt idx="5">
                  <c:v>3</c:v>
                </c:pt>
                <c:pt idx="6">
                  <c:v>217.6</c:v>
                </c:pt>
                <c:pt idx="7">
                  <c:v>90</c:v>
                </c:pt>
                <c:pt idx="8">
                  <c:v>13.2</c:v>
                </c:pt>
                <c:pt idx="9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D95-4556-8AEF-F7EFD18E94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9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140-464F-85A9-9FD3869EC645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40-464F-85A9-9FD3869EC645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40-464F-85A9-9FD3869EC645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40-464F-85A9-9FD3869EC6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(ожидаемые)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 formatCode="#,##0.00">
                  <c:v>1227.3</c:v>
                </c:pt>
                <c:pt idx="1">
                  <c:v>1508.9935</c:v>
                </c:pt>
                <c:pt idx="2">
                  <c:v>1438</c:v>
                </c:pt>
                <c:pt idx="3">
                  <c:v>1509.325</c:v>
                </c:pt>
                <c:pt idx="4">
                  <c:v>1629.21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40-464F-85A9-9FD3869EC64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140-464F-85A9-9FD3869EC645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140-464F-85A9-9FD3869EC645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140-464F-85A9-9FD3869EC645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140-464F-85A9-9FD3869EC6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(ожидаемые)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 formatCode="General">
                  <c:v>580.20000000000005</c:v>
                </c:pt>
                <c:pt idx="1">
                  <c:v>543.03</c:v>
                </c:pt>
                <c:pt idx="2">
                  <c:v>555.17899999999997</c:v>
                </c:pt>
                <c:pt idx="3">
                  <c:v>555.17899999999997</c:v>
                </c:pt>
                <c:pt idx="4">
                  <c:v>555.17899999999997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140-464F-85A9-9FD3869EC64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140-464F-85A9-9FD3869EC645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140-464F-85A9-9FD3869EC645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140-464F-85A9-9FD3869EC645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140-464F-85A9-9FD3869EC645}"/>
                </c:ext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140-464F-85A9-9FD3869EC6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(ожидаемые)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Лист1!$D$2:$D$6</c:f>
              <c:numCache>
                <c:formatCode>0.0</c:formatCode>
                <c:ptCount val="5"/>
                <c:pt idx="0" formatCode="#,##0.00">
                  <c:v>1515.9</c:v>
                </c:pt>
                <c:pt idx="1">
                  <c:v>1509.76316</c:v>
                </c:pt>
                <c:pt idx="2">
                  <c:v>1732.7357</c:v>
                </c:pt>
                <c:pt idx="3">
                  <c:v>1701.8505</c:v>
                </c:pt>
                <c:pt idx="4">
                  <c:v>1710.0643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140-464F-85A9-9FD3869EC645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140-464F-85A9-9FD3869EC645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140-464F-85A9-9FD3869EC645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140-464F-85A9-9FD3869EC645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140-464F-85A9-9FD3869EC645}"/>
                </c:ext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140-464F-85A9-9FD3869EC6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(ожидаемые)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Лист1!$E$2:$E$6</c:f>
              <c:numCache>
                <c:formatCode>0.0</c:formatCode>
                <c:ptCount val="5"/>
                <c:pt idx="0" formatCode="General">
                  <c:v>409.5</c:v>
                </c:pt>
                <c:pt idx="1">
                  <c:v>490.01600000000002</c:v>
                </c:pt>
                <c:pt idx="2">
                  <c:v>528</c:v>
                </c:pt>
                <c:pt idx="3">
                  <c:v>546</c:v>
                </c:pt>
                <c:pt idx="4">
                  <c:v>518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C140-464F-85A9-9FD3869EC645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140-464F-85A9-9FD3869EC645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140-464F-85A9-9FD3869EC645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140-464F-85A9-9FD3869EC645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140-464F-85A9-9FD3869EC645}"/>
                </c:ext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140-464F-85A9-9FD3869EC6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(ожидаемые)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Лист1!$F$2:$F$6</c:f>
              <c:numCache>
                <c:formatCode>0.0</c:formatCode>
                <c:ptCount val="5"/>
                <c:pt idx="0" formatCode="General">
                  <c:v>188</c:v>
                </c:pt>
                <c:pt idx="1">
                  <c:v>331.06</c:v>
                </c:pt>
                <c:pt idx="2">
                  <c:v>307.66370000000001</c:v>
                </c:pt>
                <c:pt idx="3">
                  <c:v>100.05</c:v>
                </c:pt>
                <c:pt idx="4">
                  <c:v>95.05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C140-464F-85A9-9FD3869EC645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140-464F-85A9-9FD3869EC645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140-464F-85A9-9FD3869EC645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C140-464F-85A9-9FD3869EC645}"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C140-464F-85A9-9FD3869EC6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(ожидаемые)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Лист1!$G$2:$G$6</c:f>
              <c:numCache>
                <c:formatCode>0.0</c:formatCode>
                <c:ptCount val="5"/>
                <c:pt idx="0" formatCode="General">
                  <c:v>89.2</c:v>
                </c:pt>
                <c:pt idx="1">
                  <c:v>96.314999999999998</c:v>
                </c:pt>
                <c:pt idx="2">
                  <c:v>109.223</c:v>
                </c:pt>
                <c:pt idx="3">
                  <c:v>109.223</c:v>
                </c:pt>
                <c:pt idx="4">
                  <c:v>109.223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C140-464F-85A9-9FD3869EC645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C140-464F-85A9-9FD3869EC645}"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C140-464F-85A9-9FD3869EC645}"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C140-464F-85A9-9FD3869EC645}"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C140-464F-85A9-9FD3869EC645}"/>
                </c:ext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C140-464F-85A9-9FD3869EC6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(ожидаемые)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Лист1!$H$2:$H$6</c:f>
              <c:numCache>
                <c:formatCode>0.0</c:formatCode>
                <c:ptCount val="5"/>
                <c:pt idx="0" formatCode="General">
                  <c:v>120.2</c:v>
                </c:pt>
                <c:pt idx="1">
                  <c:v>112.2</c:v>
                </c:pt>
                <c:pt idx="2">
                  <c:v>50.7</c:v>
                </c:pt>
                <c:pt idx="3">
                  <c:v>50.9</c:v>
                </c:pt>
                <c:pt idx="4">
                  <c:v>50.9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C140-464F-85A9-9FD3869EC6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1014528"/>
        <c:axId val="101032704"/>
        <c:axId val="0"/>
      </c:bar3DChart>
      <c:catAx>
        <c:axId val="101014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1032704"/>
        <c:crosses val="autoZero"/>
        <c:auto val="1"/>
        <c:lblAlgn val="ctr"/>
        <c:lblOffset val="100"/>
        <c:noMultiLvlLbl val="0"/>
      </c:catAx>
      <c:valAx>
        <c:axId val="101032704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1014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Домодедово</c:v>
                </c:pt>
              </c:strCache>
            </c:strRef>
          </c:tx>
          <c:spPr>
            <a:solidFill>
              <a:srgbClr val="60619E"/>
            </a:solidFill>
          </c:spPr>
          <c:invertIfNegative val="0"/>
          <c:dLbls>
            <c:dLbl>
              <c:idx val="0"/>
              <c:layout>
                <c:manualLayout>
                  <c:x val="1.8518518518518517E-2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ED2-4BEA-9CCD-A5230C740000}"/>
                </c:ext>
              </c:extLst>
            </c:dLbl>
            <c:dLbl>
              <c:idx val="1"/>
              <c:layout>
                <c:manualLayout>
                  <c:x val="8.4876543209876545E-2"/>
                  <c:y val="-1.17411502792114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D2-4BEA-9CCD-A5230C740000}"/>
                </c:ext>
              </c:extLst>
            </c:dLbl>
            <c:dLbl>
              <c:idx val="2"/>
              <c:layout>
                <c:manualLayout>
                  <c:x val="7.8703703703703706E-2"/>
                  <c:y val="4.00290590155197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ED2-4BEA-9CCD-A5230C7400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2017 год факт</c:v>
                </c:pt>
                <c:pt idx="1">
                  <c:v>2018 год план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24132</c:v>
                </c:pt>
                <c:pt idx="1">
                  <c:v>27007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D2-4BEA-9CCD-A5230C74000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по Московской области (городские округа)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3.539625322997416E-2"/>
                  <c:y val="-4.6343587188991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ED2-4BEA-9CCD-A5230C740000}"/>
                </c:ext>
              </c:extLst>
            </c:dLbl>
            <c:dLbl>
              <c:idx val="1"/>
              <c:layout>
                <c:manualLayout>
                  <c:x val="3.7037037037037035E-2"/>
                  <c:y val="-2.8908108375633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ED2-4BEA-9CCD-A5230C740000}"/>
                </c:ext>
              </c:extLst>
            </c:dLbl>
            <c:dLbl>
              <c:idx val="2"/>
              <c:layout>
                <c:manualLayout>
                  <c:x val="3.0864197530864196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ED2-4BEA-9CCD-A5230C7400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2017 год факт</c:v>
                </c:pt>
                <c:pt idx="1">
                  <c:v>2018 год план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17733</c:v>
                </c:pt>
                <c:pt idx="1">
                  <c:v>20366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ED2-4BEA-9CCD-A5230C7400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872256"/>
        <c:axId val="23873792"/>
        <c:axId val="0"/>
      </c:bar3DChart>
      <c:catAx>
        <c:axId val="23872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3873792"/>
        <c:crosses val="autoZero"/>
        <c:auto val="1"/>
        <c:lblAlgn val="ctr"/>
        <c:lblOffset val="100"/>
        <c:noMultiLvlLbl val="0"/>
      </c:catAx>
      <c:valAx>
        <c:axId val="23873792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387225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26A-4DDB-A7D8-F3B96CC151FA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26A-4DDB-A7D8-F3B96CC151FA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6A-4DDB-A7D8-F3B96CC151FA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26A-4DDB-A7D8-F3B96CC151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(ожидаемые)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435.8</c:v>
                </c:pt>
                <c:pt idx="1">
                  <c:v>707.6</c:v>
                </c:pt>
                <c:pt idx="2">
                  <c:v>642.29999999999995</c:v>
                </c:pt>
                <c:pt idx="3">
                  <c:v>46.3</c:v>
                </c:pt>
                <c:pt idx="4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6A-4DDB-A7D8-F3B96CC151F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6A-4DDB-A7D8-F3B96CC151FA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26A-4DDB-A7D8-F3B96CC151FA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26A-4DDB-A7D8-F3B96CC151FA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26A-4DDB-A7D8-F3B96CC151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(ожидаемые)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2460.3000000000002</c:v>
                </c:pt>
                <c:pt idx="1">
                  <c:v>2704.1</c:v>
                </c:pt>
                <c:pt idx="2">
                  <c:v>2848.2</c:v>
                </c:pt>
                <c:pt idx="3">
                  <c:v>2813.8</c:v>
                </c:pt>
                <c:pt idx="4">
                  <c:v>2812.8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26A-4DDB-A7D8-F3B96CC151F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26A-4DDB-A7D8-F3B96CC151FA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26A-4DDB-A7D8-F3B96CC151FA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26A-4DDB-A7D8-F3B96CC151FA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26A-4DDB-A7D8-F3B96CC151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(ожидаемые)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Лист1!$D$2:$D$6</c:f>
              <c:numCache>
                <c:formatCode>#,##0.0</c:formatCode>
                <c:ptCount val="5"/>
                <c:pt idx="0">
                  <c:v>104.3</c:v>
                </c:pt>
                <c:pt idx="1">
                  <c:v>16.399999999999999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26A-4DDB-A7D8-F3B96CC151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7389952"/>
        <c:axId val="137412608"/>
        <c:axId val="0"/>
      </c:bar3DChart>
      <c:catAx>
        <c:axId val="137389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7412608"/>
        <c:crosses val="autoZero"/>
        <c:auto val="1"/>
        <c:lblAlgn val="ctr"/>
        <c:lblOffset val="100"/>
        <c:noMultiLvlLbl val="0"/>
      </c:catAx>
      <c:valAx>
        <c:axId val="13741260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738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                                     Структура </a:t>
            </a:r>
            <a:r>
              <a:rPr kumimoji="0" lang="ru-RU" sz="14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расходов бюджета 2019 года</a:t>
            </a:r>
            <a:endParaRPr kumimoji="0" lang="ru-RU" sz="14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4E-4"/>
          <c:y val="1.290507016835528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74"/>
          <c:y val="0.17051611474063863"/>
          <c:w val="0.43555969399485711"/>
          <c:h val="0.6108642061451169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8783282744656308"/>
                  <c:y val="0.21293365777786219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Общегосударственные расходы </a:t>
                    </a:r>
                    <a:endParaRPr lang="ru-RU" b="1" dirty="0" smtClean="0"/>
                  </a:p>
                  <a:p>
                    <a:r>
                      <a:rPr lang="ru-RU" sz="1600" b="1" dirty="0" smtClean="0"/>
                      <a:t>1 043,0 (12%)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8FE-4781-A869-788C7B3ADA76}"/>
                </c:ext>
              </c:extLst>
            </c:dLbl>
            <c:dLbl>
              <c:idx val="1"/>
              <c:layout>
                <c:manualLayout>
                  <c:x val="-0.23004001367922985"/>
                  <c:y val="0.1139947864871384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Национальная безопасность и правоохранительная деятельность </a:t>
                    </a:r>
                    <a:endParaRPr lang="ru-RU" b="1" dirty="0" smtClean="0"/>
                  </a:p>
                  <a:p>
                    <a:r>
                      <a:rPr lang="ru-RU" sz="1600" b="1" dirty="0" smtClean="0"/>
                      <a:t>54,0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FE-4781-A869-788C7B3ADA76}"/>
                </c:ext>
              </c:extLst>
            </c:dLbl>
            <c:dLbl>
              <c:idx val="2"/>
              <c:layout>
                <c:manualLayout>
                  <c:x val="-0.25516098695256534"/>
                  <c:y val="-3.656453483488282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Национальная </a:t>
                    </a:r>
                    <a:r>
                      <a:rPr lang="ru-RU" b="1" dirty="0" smtClean="0"/>
                      <a:t>экономика</a:t>
                    </a:r>
                  </a:p>
                  <a:p>
                    <a:r>
                      <a:rPr lang="ru-RU" sz="1600" b="1" dirty="0" smtClean="0"/>
                      <a:t>559,4 (7%)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FE-4781-A869-788C7B3ADA76}"/>
                </c:ext>
              </c:extLst>
            </c:dLbl>
            <c:dLbl>
              <c:idx val="3"/>
              <c:layout>
                <c:manualLayout>
                  <c:x val="-0.22697281349684006"/>
                  <c:y val="-9.033599925211562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Жилищно-коммунальное </a:t>
                    </a:r>
                    <a:r>
                      <a:rPr lang="ru-RU" b="1" dirty="0" smtClean="0"/>
                      <a:t>хозяйство</a:t>
                    </a:r>
                  </a:p>
                  <a:p>
                    <a:r>
                      <a:rPr lang="ru-RU" sz="1600" b="1" dirty="0" smtClean="0"/>
                      <a:t>973,2 (11%)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FE-4781-A869-788C7B3ADA76}"/>
                </c:ext>
              </c:extLst>
            </c:dLbl>
            <c:dLbl>
              <c:idx val="4"/>
              <c:layout>
                <c:manualLayout>
                  <c:x val="-0.14415852932822995"/>
                  <c:y val="-0.18927436246921078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Охрана окружающей среды </a:t>
                    </a:r>
                    <a:endParaRPr lang="ru-RU" b="1" dirty="0" smtClean="0"/>
                  </a:p>
                  <a:p>
                    <a:r>
                      <a:rPr lang="ru-RU" sz="1600" b="1" dirty="0" smtClean="0"/>
                      <a:t>15,8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FE-4781-A869-788C7B3ADA76}"/>
                </c:ext>
              </c:extLst>
            </c:dLbl>
            <c:dLbl>
              <c:idx val="5"/>
              <c:layout>
                <c:manualLayout>
                  <c:x val="0.26377921568551671"/>
                  <c:y val="-0.1225981665993751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Образование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4 794,7 (56%)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FE-4781-A869-788C7B3ADA76}"/>
                </c:ext>
              </c:extLst>
            </c:dLbl>
            <c:dLbl>
              <c:idx val="6"/>
              <c:layout>
                <c:manualLayout>
                  <c:x val="0.28678321705343984"/>
                  <c:y val="-4.516791494711973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Культура и </a:t>
                    </a:r>
                    <a:r>
                      <a:rPr lang="ru-RU" b="1" dirty="0" smtClean="0"/>
                      <a:t>кинематография </a:t>
                    </a:r>
                  </a:p>
                  <a:p>
                    <a:r>
                      <a:rPr lang="ru-RU" sz="1600" b="1" dirty="0" smtClean="0"/>
                      <a:t>551,7 (7%)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FE-4781-A869-788C7B3ADA76}"/>
                </c:ext>
              </c:extLst>
            </c:dLbl>
            <c:dLbl>
              <c:idx val="7"/>
              <c:layout>
                <c:manualLayout>
                  <c:x val="0.25611121522954261"/>
                  <c:y val="6.882704089789482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Социальная </a:t>
                    </a:r>
                    <a:r>
                      <a:rPr lang="ru-RU" b="1" dirty="0" smtClean="0"/>
                      <a:t>политика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285,5 (3%)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FE-4781-A869-788C7B3ADA76}"/>
                </c:ext>
              </c:extLst>
            </c:dLbl>
            <c:dLbl>
              <c:idx val="8"/>
              <c:layout>
                <c:manualLayout>
                  <c:x val="0.20396881212891713"/>
                  <c:y val="0.2024742847000740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Физическая культура и спорт </a:t>
                    </a:r>
                    <a:endParaRPr lang="ru-RU" sz="1600" b="1" dirty="0" smtClean="0"/>
                  </a:p>
                  <a:p>
                    <a:r>
                      <a:rPr lang="ru-RU" sz="1600" b="1" dirty="0" smtClean="0"/>
                      <a:t>228,8 (3%)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FE-4781-A869-788C7B3ADA76}"/>
                </c:ext>
              </c:extLst>
            </c:dLbl>
            <c:dLbl>
              <c:idx val="9"/>
              <c:layout>
                <c:manualLayout>
                  <c:x val="1.8403080338425696E-2"/>
                  <c:y val="0.22798957297427658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Средства массовой информации  </a:t>
                    </a:r>
                    <a:endParaRPr lang="ru-RU" b="1" dirty="0" smtClean="0"/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54,6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FE-4781-A869-788C7B3ADA76}"/>
                </c:ext>
              </c:extLst>
            </c:dLbl>
            <c:dLbl>
              <c:idx val="10"/>
              <c:layout>
                <c:manualLayout>
                  <c:x val="-0.13802400820753785"/>
                  <c:y val="0.2129336577778621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Обслуживание муниципального долга </a:t>
                    </a:r>
                    <a:endParaRPr lang="ru-RU" dirty="0" smtClean="0"/>
                  </a:p>
                  <a:p>
                    <a:r>
                      <a:rPr lang="ru-RU" sz="1400" dirty="0" smtClean="0"/>
                      <a:t>71,3  (1%)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FE-4781-A869-788C7B3ADA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1043</c:v>
                </c:pt>
                <c:pt idx="1">
                  <c:v>54</c:v>
                </c:pt>
                <c:pt idx="2">
                  <c:v>559.4</c:v>
                </c:pt>
                <c:pt idx="3">
                  <c:v>973.2</c:v>
                </c:pt>
                <c:pt idx="4">
                  <c:v>15.8</c:v>
                </c:pt>
                <c:pt idx="5">
                  <c:v>4794.7</c:v>
                </c:pt>
                <c:pt idx="6">
                  <c:v>551.70000000000005</c:v>
                </c:pt>
                <c:pt idx="7">
                  <c:v>285.5</c:v>
                </c:pt>
                <c:pt idx="8">
                  <c:v>228.8</c:v>
                </c:pt>
                <c:pt idx="9">
                  <c:v>54.6</c:v>
                </c:pt>
                <c:pt idx="10">
                  <c:v>71.3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8FE-4781-A869-788C7B3ADA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9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4"/>
            <c:bubble3D val="0"/>
            <c:spPr>
              <a:solidFill>
                <a:srgbClr val="6E6FA6"/>
              </a:solidFill>
            </c:spPr>
            <c:extLst>
              <c:ext xmlns:c16="http://schemas.microsoft.com/office/drawing/2014/chart" uri="{C3380CC4-5D6E-409C-BE32-E72D297353CC}">
                <c16:uniqueId val="{00000001-D511-471B-94E9-FEEEDEFF6A73}"/>
              </c:ext>
            </c:extLst>
          </c:dPt>
          <c:dLbls>
            <c:dLbl>
              <c:idx val="0"/>
              <c:layout>
                <c:manualLayout>
                  <c:x val="-0.36961447832074046"/>
                  <c:y val="-7.1653423112209694E-2"/>
                </c:manualLayout>
              </c:layout>
              <c:tx>
                <c:rich>
                  <a:bodyPr/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Функционирование высшего должностного </a:t>
                    </a:r>
                    <a:r>
                      <a:rPr lang="ru-RU" b="1" dirty="0" smtClean="0"/>
                      <a:t>лица 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1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3,8 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511-471B-94E9-FEEEDEFF6A73}"/>
                </c:ext>
              </c:extLst>
            </c:dLbl>
            <c:dLbl>
              <c:idx val="1"/>
              <c:layout>
                <c:manualLayout>
                  <c:x val="0.30499656253040114"/>
                  <c:y val="-9.5537897482946291E-2"/>
                </c:manualLayout>
              </c:layout>
              <c:tx>
                <c:rich>
                  <a:bodyPr/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Функционирование законодательных (представительных) </a:t>
                    </a:r>
                    <a:r>
                      <a:rPr lang="ru-RU" b="1" dirty="0" smtClean="0"/>
                      <a:t>органов 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1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11,5 (1%)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511-471B-94E9-FEEEDEFF6A73}"/>
                </c:ext>
              </c:extLst>
            </c:dLbl>
            <c:dLbl>
              <c:idx val="2"/>
              <c:layout>
                <c:manualLayout>
                  <c:x val="0.17750983716162952"/>
                  <c:y val="2.3884160926191018E-2"/>
                </c:manualLayout>
              </c:layout>
              <c:tx>
                <c:rich>
                  <a:bodyPr/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Функционирование местных </a:t>
                    </a:r>
                    <a:r>
                      <a:rPr lang="ru-RU" b="1" dirty="0" smtClean="0"/>
                      <a:t>администраций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1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395,6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  (38%)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511-471B-94E9-FEEEDEFF6A7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511-471B-94E9-FEEEDEFF6A73}"/>
                </c:ext>
              </c:extLst>
            </c:dLbl>
            <c:dLbl>
              <c:idx val="4"/>
              <c:layout>
                <c:manualLayout>
                  <c:x val="0.49988682166424159"/>
                  <c:y val="0.24680623516427785"/>
                </c:manualLayout>
              </c:layout>
              <c:tx>
                <c:rich>
                  <a:bodyPr/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Резервные </a:t>
                    </a:r>
                    <a:r>
                      <a:rPr lang="ru-RU" b="1" dirty="0" smtClean="0"/>
                      <a:t>фонды 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5,0 (1%)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511-471B-94E9-FEEEDEFF6A73}"/>
                </c:ext>
              </c:extLst>
            </c:dLbl>
            <c:dLbl>
              <c:idx val="5"/>
              <c:layout>
                <c:manualLayout>
                  <c:x val="-0.18609959747617694"/>
                  <c:y val="0.15922982913824379"/>
                </c:manualLayout>
              </c:layout>
              <c:tx>
                <c:rich>
                  <a:bodyPr/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Другие общегосударственные </a:t>
                    </a:r>
                    <a:r>
                      <a:rPr lang="ru-RU" b="1" dirty="0" smtClean="0"/>
                      <a:t>вопросы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1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627,1  (60%)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511-471B-94E9-FEEEDEFF6A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Резервные фонды</c:v>
                </c:pt>
                <c:pt idx="4">
                  <c:v>Другие общегосударственные вопросы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3.8</c:v>
                </c:pt>
                <c:pt idx="1">
                  <c:v>11.5</c:v>
                </c:pt>
                <c:pt idx="2">
                  <c:v>395.59999999999997</c:v>
                </c:pt>
                <c:pt idx="3">
                  <c:v>5</c:v>
                </c:pt>
                <c:pt idx="4">
                  <c:v>627.1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511-471B-94E9-FEEEDEFF6A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4189161750481775"/>
                  <c:y val="-6.69828934638926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Защита населения и территории от  чрезвычайных ситуаций природного и техногенного характера, гражданская </a:t>
                    </a:r>
                    <a:r>
                      <a:rPr lang="ru-RU" b="1" dirty="0" smtClean="0"/>
                      <a:t>оборона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400" b="1" dirty="0" smtClean="0"/>
                      <a:t>21,4  (40%)</a:t>
                    </a:r>
                    <a:endParaRPr lang="ru-RU" sz="14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AEF-4321-AE24-B2B02F39013A}"/>
                </c:ext>
              </c:extLst>
            </c:dLbl>
            <c:dLbl>
              <c:idx val="1"/>
              <c:layout>
                <c:manualLayout>
                  <c:x val="-0.22465809718265681"/>
                  <c:y val="-0.1291805679876311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Другие вопросы в области национальной безопасности и правоохранительной </a:t>
                    </a:r>
                    <a:r>
                      <a:rPr lang="ru-RU" b="1" dirty="0" smtClean="0"/>
                      <a:t>деятельности </a:t>
                    </a:r>
                  </a:p>
                  <a:p>
                    <a:endParaRPr lang="ru-RU" sz="1400" b="1" dirty="0" smtClean="0"/>
                  </a:p>
                  <a:p>
                    <a:r>
                      <a:rPr lang="ru-RU" sz="1400" b="1" dirty="0" smtClean="0"/>
                      <a:t>32,6 (60%)</a:t>
                    </a:r>
                    <a:endParaRPr lang="ru-RU" sz="14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EF-4321-AE24-B2B02F3901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21.4</c:v>
                </c:pt>
                <c:pt idx="1">
                  <c:v>32.6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EF-4321-AE24-B2B02F3901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132553606237816E-2"/>
                  <c:y val="-0.37881449291885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9F0-49F7-A6CA-16A55ECFBED2}"/>
                </c:ext>
              </c:extLst>
            </c:dLbl>
            <c:dLbl>
              <c:idx val="1"/>
              <c:layout>
                <c:manualLayout>
                  <c:x val="2.3797920727745288E-2"/>
                  <c:y val="-0.381620526199733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9F0-49F7-A6CA-16A55ECFBED2}"/>
                </c:ext>
              </c:extLst>
            </c:dLbl>
            <c:dLbl>
              <c:idx val="2"/>
              <c:layout>
                <c:manualLayout>
                  <c:x val="1.5594541910331383E-2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9F0-49F7-A6CA-16A55ECFBED2}"/>
                </c:ext>
              </c:extLst>
            </c:dLbl>
            <c:dLbl>
              <c:idx val="3"/>
              <c:layout>
                <c:manualLayout>
                  <c:x val="1.0640025990903183E-2"/>
                  <c:y val="-0.420904992132059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9F0-49F7-A6CA-16A55ECFBED2}"/>
                </c:ext>
              </c:extLst>
            </c:dLbl>
            <c:dLbl>
              <c:idx val="4"/>
              <c:layout>
                <c:manualLayout>
                  <c:x val="-2.4853801169590642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9F0-49F7-A6CA-16A55ECFBED2}"/>
                </c:ext>
              </c:extLst>
            </c:dLbl>
            <c:dLbl>
              <c:idx val="5"/>
              <c:layout>
                <c:manualLayout>
                  <c:x val="9.25925925925925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9F0-49F7-A6CA-16A55ECFBE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</c:v>
                </c:pt>
                <c:pt idx="1">
                  <c:v>2018 год оценка</c:v>
                </c:pt>
                <c:pt idx="2">
                  <c:v>2019 год прогноз</c:v>
                </c:pt>
                <c:pt idx="3">
                  <c:v>2020 год прогноз</c:v>
                </c:pt>
                <c:pt idx="4">
                  <c:v>2021 год прогноз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58909.1</c:v>
                </c:pt>
                <c:pt idx="1">
                  <c:v>64231.199999999997</c:v>
                </c:pt>
                <c:pt idx="2">
                  <c:v>68788.2</c:v>
                </c:pt>
                <c:pt idx="3">
                  <c:v>72002.7</c:v>
                </c:pt>
                <c:pt idx="4">
                  <c:v>75931.399999999994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9F0-49F7-A6CA-16A55ECFBE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8021888"/>
        <c:axId val="28023424"/>
        <c:axId val="0"/>
      </c:bar3DChart>
      <c:catAx>
        <c:axId val="28021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8023424"/>
        <c:crosses val="autoZero"/>
        <c:auto val="1"/>
        <c:lblAlgn val="ctr"/>
        <c:lblOffset val="100"/>
        <c:noMultiLvlLbl val="0"/>
      </c:catAx>
      <c:valAx>
        <c:axId val="28023424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80218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99472465525384"/>
          <c:y val="0.2150354971953182"/>
          <c:w val="0.40704962379047177"/>
          <c:h val="0.770132061201931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8.3141432881395194E-2"/>
                  <c:y val="-0.20556207176757829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Сельское хозяйство и </a:t>
                    </a:r>
                    <a:r>
                      <a:rPr lang="ru-RU" b="1" dirty="0" smtClean="0"/>
                      <a:t>рыболовство </a:t>
                    </a:r>
                  </a:p>
                  <a:p>
                    <a:r>
                      <a:rPr lang="ru-RU" sz="1600" b="1" dirty="0" smtClean="0"/>
                      <a:t>2,0  (1%)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579-4935-B46E-F8B7C35E8D4F}"/>
                </c:ext>
              </c:extLst>
            </c:dLbl>
            <c:dLbl>
              <c:idx val="1"/>
              <c:layout>
                <c:manualLayout>
                  <c:x val="0.22981328578326357"/>
                  <c:y val="-1.533121476019461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Транспорт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100,6  (18%)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579-4935-B46E-F8B7C35E8D4F}"/>
                </c:ext>
              </c:extLst>
            </c:dLbl>
            <c:dLbl>
              <c:idx val="2"/>
              <c:layout>
                <c:manualLayout>
                  <c:x val="-0.33256573152558094"/>
                  <c:y val="-0.1430021825661198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Дорожное хозяйство (дорожные фонды</a:t>
                    </a:r>
                    <a:r>
                      <a:rPr lang="ru-RU" b="1" dirty="0" smtClean="0"/>
                      <a:t>)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407,9  (73%)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579-4935-B46E-F8B7C35E8D4F}"/>
                </c:ext>
              </c:extLst>
            </c:dLbl>
            <c:dLbl>
              <c:idx val="3"/>
              <c:layout>
                <c:manualLayout>
                  <c:x val="-0.30485192056511584"/>
                  <c:y val="-1.906733300929514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Связь и </a:t>
                    </a:r>
                    <a:r>
                      <a:rPr lang="ru-RU" b="1" dirty="0" smtClean="0"/>
                      <a:t>информатика </a:t>
                    </a:r>
                  </a:p>
                  <a:p>
                    <a:r>
                      <a:rPr lang="ru-RU" sz="1600" b="1" dirty="0" smtClean="0"/>
                      <a:t>17,9 (2%)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579-4935-B46E-F8B7C35E8D4F}"/>
                </c:ext>
              </c:extLst>
            </c:dLbl>
            <c:dLbl>
              <c:idx val="4"/>
              <c:layout>
                <c:manualLayout>
                  <c:x val="-0.14721705797454193"/>
                  <c:y val="-0.19858161560866389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Другие вопросы  в области национальной </a:t>
                    </a:r>
                    <a:r>
                      <a:rPr lang="ru-RU" b="1" dirty="0" smtClean="0"/>
                      <a:t>экономики </a:t>
                    </a:r>
                  </a:p>
                  <a:p>
                    <a:r>
                      <a:rPr lang="ru-RU" sz="1600" b="1" dirty="0" smtClean="0"/>
                      <a:t>36,2 (6%)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579-4935-B46E-F8B7C35E8D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Связь и информатика</c:v>
                </c:pt>
                <c:pt idx="4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2</c:v>
                </c:pt>
                <c:pt idx="1">
                  <c:v>100.5</c:v>
                </c:pt>
                <c:pt idx="2">
                  <c:v>407.9</c:v>
                </c:pt>
                <c:pt idx="3">
                  <c:v>12.7</c:v>
                </c:pt>
                <c:pt idx="4">
                  <c:v>36.200000000000003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579-4935-B46E-F8B7C35E8D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10264963680481"/>
          <c:y val="0.17636929230085546"/>
          <c:w val="0.47528097015544973"/>
          <c:h val="0.7751291523164097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7794597692291656"/>
                  <c:y val="-0.17196005999333414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Жилищное </a:t>
                    </a:r>
                    <a:r>
                      <a:rPr lang="ru-RU" b="1" dirty="0" smtClean="0"/>
                      <a:t>хозяйство 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65,9  (7%)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DA-407C-8BA4-564235C26695}"/>
                </c:ext>
              </c:extLst>
            </c:dLbl>
            <c:dLbl>
              <c:idx val="1"/>
              <c:layout>
                <c:manualLayout>
                  <c:x val="0.2276452104736901"/>
                  <c:y val="4.341362355749650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Коммунальное </a:t>
                    </a:r>
                    <a:r>
                      <a:rPr lang="ru-RU" b="1" dirty="0" smtClean="0"/>
                      <a:t>хозяйство </a:t>
                    </a:r>
                  </a:p>
                  <a:p>
                    <a:r>
                      <a:rPr lang="ru-RU" sz="1600" b="1" dirty="0" smtClean="0"/>
                      <a:t> </a:t>
                    </a:r>
                  </a:p>
                  <a:p>
                    <a:r>
                      <a:rPr lang="ru-RU" sz="1600" b="1" dirty="0" smtClean="0"/>
                      <a:t>350,6 (36%)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A-407C-8BA4-564235C26695}"/>
                </c:ext>
              </c:extLst>
            </c:dLbl>
            <c:dLbl>
              <c:idx val="2"/>
              <c:layout>
                <c:manualLayout>
                  <c:x val="-0.20590237521754845"/>
                  <c:y val="-0.54711798404165879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Благоустройство </a:t>
                    </a:r>
                  </a:p>
                  <a:p>
                    <a:endParaRPr lang="ru-RU" sz="1600" b="1" dirty="0" smtClean="0"/>
                  </a:p>
                  <a:p>
                    <a:r>
                      <a:rPr lang="ru-RU" sz="1600" b="1" dirty="0" smtClean="0"/>
                      <a:t>556,7 (57%)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7DA-407C-8BA4-564235C266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65.8</c:v>
                </c:pt>
                <c:pt idx="1">
                  <c:v>350.6</c:v>
                </c:pt>
                <c:pt idx="2">
                  <c:v>556.70000000000005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7DA-407C-8BA4-564235C266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46122377273923"/>
          <c:y val="0.32545045499994973"/>
          <c:w val="0.51731242251632903"/>
          <c:h val="0.6409101008978800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2630275997268218"/>
                  <c:y val="7.7211370453787967E-2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/>
                      <a:t>Дошкольное </a:t>
                    </a:r>
                    <a:r>
                      <a:rPr lang="ru-RU" sz="800" dirty="0" smtClean="0"/>
                      <a:t>образование</a:t>
                    </a:r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 </a:t>
                    </a:r>
                    <a:r>
                      <a:rPr lang="ru-RU" sz="800" dirty="0"/>
                      <a:t>1 502,4 </a:t>
                    </a:r>
                    <a:r>
                      <a:rPr lang="ru-RU" sz="800" dirty="0" smtClean="0"/>
                      <a:t>(31%)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66-415A-A135-A365230E2CE8}"/>
                </c:ext>
              </c:extLst>
            </c:dLbl>
            <c:dLbl>
              <c:idx val="1"/>
              <c:layout>
                <c:manualLayout>
                  <c:x val="-0.25719453014961852"/>
                  <c:y val="-2.4466978416539595E-2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/>
                      <a:t>Общее </a:t>
                    </a:r>
                    <a:r>
                      <a:rPr lang="ru-RU" sz="800" dirty="0" smtClean="0"/>
                      <a:t>образование  </a:t>
                    </a:r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2 760,4 (58%)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66-415A-A135-A365230E2CE8}"/>
                </c:ext>
              </c:extLst>
            </c:dLbl>
            <c:dLbl>
              <c:idx val="2"/>
              <c:layout>
                <c:manualLayout>
                  <c:x val="-0.29756501291403015"/>
                  <c:y val="3.2064619082728197E-3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 smtClean="0"/>
                      <a:t>Дополнительное </a:t>
                    </a:r>
                    <a:r>
                      <a:rPr lang="ru-RU" sz="800" dirty="0"/>
                      <a:t>образование детей </a:t>
                    </a:r>
                    <a:endParaRPr lang="ru-RU" sz="800" dirty="0" smtClean="0"/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397,0 (8%)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866-415A-A135-A365230E2CE8}"/>
                </c:ext>
              </c:extLst>
            </c:dLbl>
            <c:dLbl>
              <c:idx val="3"/>
              <c:layout>
                <c:manualLayout>
                  <c:x val="-0.18635843102840038"/>
                  <c:y val="-0.27898440577309602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 smtClean="0"/>
                      <a:t>Профессиональная </a:t>
                    </a:r>
                    <a:r>
                      <a:rPr lang="ru-RU" sz="800" dirty="0"/>
                      <a:t>подготовка, переподготовка и повышение квалификации </a:t>
                    </a:r>
                    <a:endParaRPr lang="ru-RU" sz="800" dirty="0" smtClean="0"/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29,2 (1%)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866-415A-A135-A365230E2CE8}"/>
                </c:ext>
              </c:extLst>
            </c:dLbl>
            <c:dLbl>
              <c:idx val="4"/>
              <c:layout>
                <c:manualLayout>
                  <c:x val="7.247264392066409E-2"/>
                  <c:y val="-0.29822443970871931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/>
                      <a:t>Молодежная политика и оздоровление детей </a:t>
                    </a:r>
                    <a:endParaRPr lang="ru-RU" sz="800" dirty="0" smtClean="0"/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38,8 (1%)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866-415A-A135-A365230E2CE8}"/>
                </c:ext>
              </c:extLst>
            </c:dLbl>
            <c:dLbl>
              <c:idx val="5"/>
              <c:layout>
                <c:manualLayout>
                  <c:x val="0.32353838512770067"/>
                  <c:y val="-0.22447000838290695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/>
                      <a:t>Другие вопросы в области образования </a:t>
                    </a:r>
                    <a:endParaRPr lang="ru-RU" sz="800" dirty="0" smtClean="0"/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67,0 (1%)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866-415A-A135-A365230E2C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Профессиональная подготовка, переподготовка и повышение квалификации</c:v>
                </c:pt>
                <c:pt idx="4">
                  <c:v>Молодежная политика и оздоровление детей</c:v>
                </c:pt>
                <c:pt idx="5">
                  <c:v>Другие вопросы в области образования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1502.4</c:v>
                </c:pt>
                <c:pt idx="1">
                  <c:v>2760.3</c:v>
                </c:pt>
                <c:pt idx="2">
                  <c:v>397</c:v>
                </c:pt>
                <c:pt idx="3">
                  <c:v>29.2</c:v>
                </c:pt>
                <c:pt idx="4">
                  <c:v>38.800000000000004</c:v>
                </c:pt>
                <c:pt idx="5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866-415A-A135-A365230E2C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00625355941443"/>
          <c:y val="0.27886404094635481"/>
          <c:w val="0.50183838432366357"/>
          <c:h val="0.6477216355805434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5509257544772127"/>
                  <c:y val="-0.5250062654537093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Культура</a:t>
                    </a:r>
                  </a:p>
                  <a:p>
                    <a:r>
                      <a:rPr lang="ru-RU" sz="1600" b="1" dirty="0" smtClean="0"/>
                      <a:t>526,9  (96%)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468-4B58-8169-CA07457A7425}"/>
                </c:ext>
              </c:extLst>
            </c:dLbl>
            <c:dLbl>
              <c:idx val="1"/>
              <c:layout>
                <c:manualLayout>
                  <c:x val="-0.308376915596484"/>
                  <c:y val="-7.793061752828499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Другие вопросы  в области культуры, кинематографии </a:t>
                    </a:r>
                    <a:endParaRPr lang="ru-RU" b="1" dirty="0" smtClean="0"/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24,8  (4%) 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68-4B58-8169-CA07457A74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 </c:v>
                </c:pt>
                <c:pt idx="1">
                  <c:v>Другие вопросы  в области культуры, кинематографии 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526.9</c:v>
                </c:pt>
                <c:pt idx="1">
                  <c:v>24.8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68-4B58-8169-CA07457A74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13066909703076"/>
          <c:y val="0.21926993096863123"/>
          <c:w val="0.45672797184493641"/>
          <c:h val="0.728295955104087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8697376374376493"/>
                  <c:y val="-0.1954362428198669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Пенсионное </a:t>
                    </a:r>
                    <a:r>
                      <a:rPr lang="ru-RU" b="1" dirty="0" smtClean="0"/>
                      <a:t>обеспечение</a:t>
                    </a:r>
                  </a:p>
                  <a:p>
                    <a:r>
                      <a:rPr lang="ru-RU" sz="1600" b="1" dirty="0" smtClean="0"/>
                      <a:t>15,1 (5%)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74-4CDA-AB8D-C774823B06BA}"/>
                </c:ext>
              </c:extLst>
            </c:dLbl>
            <c:dLbl>
              <c:idx val="1"/>
              <c:layout>
                <c:manualLayout>
                  <c:x val="0.21750547617428914"/>
                  <c:y val="-0.1287019160033269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Социальное обеспечение </a:t>
                    </a:r>
                    <a:r>
                      <a:rPr lang="ru-RU" b="1" dirty="0" smtClean="0"/>
                      <a:t>населения</a:t>
                    </a:r>
                    <a:r>
                      <a:rPr lang="ru-RU" sz="1600" b="1" dirty="0" smtClean="0"/>
                      <a:t/>
                    </a:r>
                    <a:br>
                      <a:rPr lang="ru-RU" sz="1600" b="1" dirty="0" smtClean="0"/>
                    </a:br>
                    <a:r>
                      <a:rPr lang="ru-RU" sz="1600" b="1" dirty="0" smtClean="0"/>
                      <a:t>148,6  (52%)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74-4CDA-AB8D-C774823B06BA}"/>
                </c:ext>
              </c:extLst>
            </c:dLbl>
            <c:dLbl>
              <c:idx val="2"/>
              <c:layout>
                <c:manualLayout>
                  <c:x val="-0.23437093225130873"/>
                  <c:y val="-0.2860042577851710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Охрана семьи и </a:t>
                    </a:r>
                    <a:r>
                      <a:rPr lang="ru-RU" b="1" dirty="0" smtClean="0"/>
                      <a:t>детства</a:t>
                    </a:r>
                    <a:endParaRPr lang="ru-RU" sz="1600" b="1" dirty="0" smtClean="0"/>
                  </a:p>
                  <a:p>
                    <a:r>
                      <a:rPr lang="ru-RU" sz="1600" b="1" dirty="0" smtClean="0"/>
                      <a:t>121,8</a:t>
                    </a:r>
                  </a:p>
                  <a:p>
                    <a:r>
                      <a:rPr lang="ru-RU" sz="1600" b="1" dirty="0" smtClean="0"/>
                      <a:t>(43%)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74-4CDA-AB8D-C774823B06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15.1</c:v>
                </c:pt>
                <c:pt idx="1">
                  <c:v>148.6</c:v>
                </c:pt>
                <c:pt idx="2">
                  <c:v>121.8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74-4CDA-AB8D-C774823B06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7285.7437</c:v>
                </c:pt>
                <c:pt idx="1">
                  <c:v>8471.5</c:v>
                </c:pt>
                <c:pt idx="2">
                  <c:v>8456.9</c:v>
                </c:pt>
                <c:pt idx="3">
                  <c:v>7560.6</c:v>
                </c:pt>
                <c:pt idx="4">
                  <c:v>7174.2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6D-4AEA-A36D-46F80A0AF3E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381.30290000000002</c:v>
                </c:pt>
                <c:pt idx="1">
                  <c:v>46.4</c:v>
                </c:pt>
                <c:pt idx="2">
                  <c:v>174.96429999999998</c:v>
                </c:pt>
                <c:pt idx="3">
                  <c:v>343.2</c:v>
                </c:pt>
                <c:pt idx="4">
                  <c:v>593.20000000000005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6D-4AEA-A36D-46F80A0AF3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9552256"/>
        <c:axId val="119558144"/>
        <c:axId val="0"/>
      </c:bar3DChart>
      <c:catAx>
        <c:axId val="119552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9558144"/>
        <c:crosses val="autoZero"/>
        <c:auto val="1"/>
        <c:lblAlgn val="ctr"/>
        <c:lblOffset val="100"/>
        <c:noMultiLvlLbl val="0"/>
      </c:catAx>
      <c:valAx>
        <c:axId val="11955814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9552256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20904992132059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22B-411A-AA33-749E509EFBF6}"/>
                </c:ext>
              </c:extLst>
            </c:dLbl>
            <c:dLbl>
              <c:idx val="1"/>
              <c:layout>
                <c:manualLayout>
                  <c:x val="2.3797920727745288E-2"/>
                  <c:y val="-0.381620526199733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22B-411A-AA33-749E509EFBF6}"/>
                </c:ext>
              </c:extLst>
            </c:dLbl>
            <c:dLbl>
              <c:idx val="2"/>
              <c:layout>
                <c:manualLayout>
                  <c:x val="1.5594541910331383E-2"/>
                  <c:y val="-0.376008459637973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2B-411A-AA33-749E509EFBF6}"/>
                </c:ext>
              </c:extLst>
            </c:dLbl>
            <c:dLbl>
              <c:idx val="3"/>
              <c:layout>
                <c:manualLayout>
                  <c:x val="1.7137751786874593E-2"/>
                  <c:y val="-0.387232592761494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22B-411A-AA33-749E509EFBF6}"/>
                </c:ext>
              </c:extLst>
            </c:dLbl>
            <c:dLbl>
              <c:idx val="4"/>
              <c:layout>
                <c:manualLayout>
                  <c:x val="1.0883690708251993E-2"/>
                  <c:y val="-0.387232592761494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22B-411A-AA33-749E509EFBF6}"/>
                </c:ext>
              </c:extLst>
            </c:dLbl>
            <c:dLbl>
              <c:idx val="5"/>
              <c:layout>
                <c:manualLayout>
                  <c:x val="9.25925925925925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2B-411A-AA33-749E509EFB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  оценка</c:v>
                </c:pt>
                <c:pt idx="2">
                  <c:v>2019 год прогноз</c:v>
                </c:pt>
                <c:pt idx="3">
                  <c:v>2020 год прогноз</c:v>
                </c:pt>
                <c:pt idx="4">
                  <c:v>2021 год прогноз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>
                  <c:v>317</c:v>
                </c:pt>
                <c:pt idx="1">
                  <c:v>290</c:v>
                </c:pt>
                <c:pt idx="2">
                  <c:v>290</c:v>
                </c:pt>
                <c:pt idx="3">
                  <c:v>280</c:v>
                </c:pt>
                <c:pt idx="4">
                  <c:v>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22B-411A-AA33-749E509EFB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7895296"/>
        <c:axId val="27896832"/>
        <c:axId val="0"/>
      </c:bar3DChart>
      <c:catAx>
        <c:axId val="27895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7896832"/>
        <c:crosses val="autoZero"/>
        <c:auto val="1"/>
        <c:lblAlgn val="ctr"/>
        <c:lblOffset val="100"/>
        <c:noMultiLvlLbl val="0"/>
      </c:catAx>
      <c:valAx>
        <c:axId val="27896832"/>
        <c:scaling>
          <c:orientation val="minMax"/>
          <c:min val="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7895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E54-488B-966C-56562FB6F659}"/>
                </c:ext>
              </c:extLst>
            </c:dLbl>
            <c:dLbl>
              <c:idx val="1"/>
              <c:layout>
                <c:manualLayout>
                  <c:x val="1.8924626380766731E-2"/>
                  <c:y val="-0.300245561054202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54-488B-966C-56562FB6F659}"/>
                </c:ext>
              </c:extLst>
            </c:dLbl>
            <c:dLbl>
              <c:idx val="2"/>
              <c:layout>
                <c:manualLayout>
                  <c:x val="7.4723846653671809E-3"/>
                  <c:y val="-0.286215394649800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E54-488B-966C-56562FB6F659}"/>
                </c:ext>
              </c:extLst>
            </c:dLbl>
            <c:dLbl>
              <c:idx val="3"/>
              <c:layout>
                <c:manualLayout>
                  <c:x val="1.5513320337881741E-2"/>
                  <c:y val="-0.300245561054202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54-488B-966C-56562FB6F659}"/>
                </c:ext>
              </c:extLst>
            </c:dLbl>
            <c:dLbl>
              <c:idx val="4"/>
              <c:layout>
                <c:manualLayout>
                  <c:x val="1.2508122157244964E-2"/>
                  <c:y val="-0.31708176073948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E54-488B-966C-56562FB6F659}"/>
                </c:ext>
              </c:extLst>
            </c:dLbl>
            <c:dLbl>
              <c:idx val="5"/>
              <c:layout>
                <c:manualLayout>
                  <c:x val="9.25925925925925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54-488B-966C-56562FB6F6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 оценка</c:v>
                </c:pt>
                <c:pt idx="2">
                  <c:v>2019 год прогноз</c:v>
                </c:pt>
                <c:pt idx="3">
                  <c:v>2020 год прогноз</c:v>
                </c:pt>
                <c:pt idx="4">
                  <c:v>2021  год 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591.49</c:v>
                </c:pt>
                <c:pt idx="1">
                  <c:v>351.54</c:v>
                </c:pt>
                <c:pt idx="2">
                  <c:v>299.68</c:v>
                </c:pt>
                <c:pt idx="3">
                  <c:v>327.39999999999998</c:v>
                </c:pt>
                <c:pt idx="4">
                  <c:v>370.5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54-488B-966C-56562FB6F6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8131328"/>
        <c:axId val="28132864"/>
        <c:axId val="0"/>
      </c:bar3DChart>
      <c:catAx>
        <c:axId val="281313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8132864"/>
        <c:crosses val="autoZero"/>
        <c:auto val="1"/>
        <c:lblAlgn val="ctr"/>
        <c:lblOffset val="100"/>
        <c:noMultiLvlLbl val="0"/>
      </c:catAx>
      <c:valAx>
        <c:axId val="28132864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81313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FB-4B66-BEB6-3F0DD4DB1A76}"/>
                </c:ext>
              </c:extLst>
            </c:dLbl>
            <c:dLbl>
              <c:idx val="1"/>
              <c:layout>
                <c:manualLayout>
                  <c:x val="1.0802469135802469E-2"/>
                  <c:y val="-0.437741412764844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FB-4B66-BEB6-3F0DD4DB1A76}"/>
                </c:ext>
              </c:extLst>
            </c:dLbl>
            <c:dLbl>
              <c:idx val="2"/>
              <c:layout>
                <c:manualLayout>
                  <c:x val="1.3970110461338591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DFB-4B66-BEB6-3F0DD4DB1A76}"/>
                </c:ext>
              </c:extLst>
            </c:dLbl>
            <c:dLbl>
              <c:idx val="3"/>
              <c:layout>
                <c:manualLayout>
                  <c:x val="1.3888888888888888E-2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FB-4B66-BEB6-3F0DD4DB1A76}"/>
                </c:ext>
              </c:extLst>
            </c:dLbl>
            <c:dLbl>
              <c:idx val="4"/>
              <c:layout>
                <c:manualLayout>
                  <c:x val="9.2592592592592587E-3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DFB-4B66-BEB6-3F0DD4DB1A76}"/>
                </c:ext>
              </c:extLst>
            </c:dLbl>
            <c:dLbl>
              <c:idx val="5"/>
              <c:layout>
                <c:manualLayout>
                  <c:x val="9.25925925925925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DFB-4B66-BEB6-3F0DD4DB1A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 оценка </c:v>
                </c:pt>
                <c:pt idx="2">
                  <c:v>2019 год прогноз</c:v>
                </c:pt>
                <c:pt idx="3">
                  <c:v>2020  год прогноз</c:v>
                </c:pt>
                <c:pt idx="4">
                  <c:v>2021 год 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41.23</c:v>
                </c:pt>
                <c:pt idx="1">
                  <c:v>42.1</c:v>
                </c:pt>
                <c:pt idx="2">
                  <c:v>42.56</c:v>
                </c:pt>
                <c:pt idx="3">
                  <c:v>43.1</c:v>
                </c:pt>
                <c:pt idx="4">
                  <c:v>43.82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FB-4B66-BEB6-3F0DD4DB1A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8219264"/>
        <c:axId val="28220800"/>
        <c:axId val="0"/>
      </c:bar3DChart>
      <c:catAx>
        <c:axId val="28219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8220800"/>
        <c:crosses val="autoZero"/>
        <c:auto val="1"/>
        <c:lblAlgn val="ctr"/>
        <c:lblOffset val="100"/>
        <c:noMultiLvlLbl val="0"/>
      </c:catAx>
      <c:valAx>
        <c:axId val="28220800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8219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838481714592098E-2"/>
          <c:y val="2.7024044112057725E-2"/>
          <c:w val="0.79675193094487073"/>
          <c:h val="0.788147808138277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853-4453-836B-85CA61E6D8E9}"/>
                </c:ext>
              </c:extLst>
            </c:dLbl>
            <c:dLbl>
              <c:idx val="4"/>
              <c:layout>
                <c:manualLayout>
                  <c:x val="-1.68701062200818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853-4453-836B-85CA61E6D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исполнение</c:v>
                </c:pt>
                <c:pt idx="1">
                  <c:v>2018 год ожидаемое исполнение</c:v>
                </c:pt>
                <c:pt idx="2">
                  <c:v>2019 год план</c:v>
                </c:pt>
                <c:pt idx="3">
                  <c:v>2020 год план</c:v>
                </c:pt>
                <c:pt idx="4">
                  <c:v>2021 год план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7125</c:v>
                </c:pt>
                <c:pt idx="1">
                  <c:v>8020.3</c:v>
                </c:pt>
                <c:pt idx="2">
                  <c:v>8212</c:v>
                </c:pt>
                <c:pt idx="3">
                  <c:v>7432.6</c:v>
                </c:pt>
                <c:pt idx="4">
                  <c:v>7480.8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53-4453-836B-85CA61E6D8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7605628360133899E-2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53-4453-836B-85CA61E6D8E9}"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853-4453-836B-85CA61E6D8E9}"/>
                </c:ext>
              </c:extLst>
            </c:dLbl>
            <c:dLbl>
              <c:idx val="2"/>
              <c:layout>
                <c:manualLayout>
                  <c:x val="4.44757345802157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853-4453-836B-85CA61E6D8E9}"/>
                </c:ext>
              </c:extLst>
            </c:dLbl>
            <c:dLbl>
              <c:idx val="4"/>
              <c:layout>
                <c:manualLayout>
                  <c:x val="2.4538336320119019E-2"/>
                  <c:y val="-6.961945748717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853-4453-836B-85CA61E6D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исполнение</c:v>
                </c:pt>
                <c:pt idx="1">
                  <c:v>2018 год ожидаемое исполнение</c:v>
                </c:pt>
                <c:pt idx="2">
                  <c:v>2019 год план</c:v>
                </c:pt>
                <c:pt idx="3">
                  <c:v>2020 год план</c:v>
                </c:pt>
                <c:pt idx="4">
                  <c:v>2021 год план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7667</c:v>
                </c:pt>
                <c:pt idx="1">
                  <c:v>8517.7999999999993</c:v>
                </c:pt>
                <c:pt idx="2">
                  <c:v>8632</c:v>
                </c:pt>
                <c:pt idx="3">
                  <c:v>7812.6</c:v>
                </c:pt>
                <c:pt idx="4">
                  <c:v>7680.8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853-4453-836B-85CA61E6D8E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9076672640238038E-2"/>
                  <c:y val="4.8733802969260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853-4453-836B-85CA61E6D8E9}"/>
                </c:ext>
              </c:extLst>
            </c:dLbl>
            <c:dLbl>
              <c:idx val="1"/>
              <c:layout>
                <c:manualLayout>
                  <c:x val="5.6744902740275237E-2"/>
                  <c:y val="5.3374917406837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853-4453-836B-85CA61E6D8E9}"/>
                </c:ext>
              </c:extLst>
            </c:dLbl>
            <c:dLbl>
              <c:idx val="2"/>
              <c:layout>
                <c:manualLayout>
                  <c:x val="5.6744902740275237E-2"/>
                  <c:y val="3.7130377326495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853-4453-836B-85CA61E6D8E9}"/>
                </c:ext>
              </c:extLst>
            </c:dLbl>
            <c:dLbl>
              <c:idx val="3"/>
              <c:layout>
                <c:manualLayout>
                  <c:x val="5.5211256720267797E-2"/>
                  <c:y val="3.24890801606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853-4453-836B-85CA61E6D8E9}"/>
                </c:ext>
              </c:extLst>
            </c:dLbl>
            <c:dLbl>
              <c:idx val="4"/>
              <c:layout>
                <c:manualLayout>
                  <c:x val="5.5211256720267797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853-4453-836B-85CA61E6D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исполнение</c:v>
                </c:pt>
                <c:pt idx="1">
                  <c:v>2018 год ожидаемое исполнение</c:v>
                </c:pt>
                <c:pt idx="2">
                  <c:v>2019 год план</c:v>
                </c:pt>
                <c:pt idx="3">
                  <c:v>2020 год план</c:v>
                </c:pt>
                <c:pt idx="4">
                  <c:v>2021 год план</c:v>
                </c:pt>
              </c:strCache>
            </c:strRef>
          </c:cat>
          <c:val>
            <c:numRef>
              <c:f>Лист1!$D$2:$D$6</c:f>
              <c:numCache>
                <c:formatCode>#,##0.0</c:formatCode>
                <c:ptCount val="5"/>
                <c:pt idx="0">
                  <c:v>-542</c:v>
                </c:pt>
                <c:pt idx="1">
                  <c:v>-497.49999999999909</c:v>
                </c:pt>
                <c:pt idx="2">
                  <c:v>-420</c:v>
                </c:pt>
                <c:pt idx="3">
                  <c:v>-380</c:v>
                </c:pt>
                <c:pt idx="4">
                  <c:v>-200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853-4453-836B-85CA61E6D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7309440"/>
        <c:axId val="37995648"/>
        <c:axId val="0"/>
      </c:bar3DChart>
      <c:catAx>
        <c:axId val="37309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7995648"/>
        <c:crossesAt val="0"/>
        <c:auto val="1"/>
        <c:lblAlgn val="ctr"/>
        <c:lblOffset val="100"/>
        <c:noMultiLvlLbl val="0"/>
      </c:catAx>
      <c:valAx>
        <c:axId val="37995648"/>
        <c:scaling>
          <c:orientation val="minMax"/>
          <c:max val="9000"/>
          <c:min val="-65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7309440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01.01.2020</a:t>
            </a:r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01.01.2020</c:v>
                </c:pt>
              </c:strCache>
            </c:strRef>
          </c:tx>
          <c:dLbls>
            <c:dLbl>
              <c:idx val="0"/>
              <c:layout>
                <c:manualLayout>
                  <c:x val="0.19290123456790134"/>
                  <c:y val="-6.734479874112951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Муниципальные гарантии; </a:t>
                    </a:r>
                    <a:endParaRPr lang="ru-RU" dirty="0" smtClean="0"/>
                  </a:p>
                  <a:p>
                    <a:endParaRPr lang="ru-RU" dirty="0" smtClean="0"/>
                  </a:p>
                  <a:p>
                    <a:r>
                      <a:rPr lang="ru-RU" dirty="0" smtClean="0"/>
                      <a:t>320,3</a:t>
                    </a:r>
                    <a:r>
                      <a:rPr lang="ru-RU" dirty="0"/>
                      <a:t>; 26%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DF-4B85-A395-1AD45AAD085A}"/>
                </c:ext>
              </c:extLst>
            </c:dLbl>
            <c:dLbl>
              <c:idx val="1"/>
              <c:layout>
                <c:manualLayout>
                  <c:x val="-0.26388888888888912"/>
                  <c:y val="3.367239937056477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Коммерческий кредит; </a:t>
                    </a:r>
                    <a:endParaRPr lang="ru-RU" dirty="0" smtClean="0"/>
                  </a:p>
                  <a:p>
                    <a:endParaRPr lang="ru-RU" dirty="0" smtClean="0"/>
                  </a:p>
                  <a:p>
                    <a:r>
                      <a:rPr lang="ru-RU" dirty="0" smtClean="0"/>
                      <a:t>932,0; </a:t>
                    </a:r>
                    <a:r>
                      <a:rPr lang="ru-RU" dirty="0"/>
                      <a:t>74%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DF-4B85-A395-1AD45AAD08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Муниципальные гарантии</c:v>
                </c:pt>
                <c:pt idx="1">
                  <c:v>Коммерческий кредит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320.3</c:v>
                </c:pt>
                <c:pt idx="1">
                  <c:v>932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DF-4B85-A395-1AD45AAD08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95309614076025E-2"/>
          <c:y val="2.5889094295537825E-2"/>
          <c:w val="0.87737666472246523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4130.2</c:v>
                </c:pt>
                <c:pt idx="1">
                  <c:v>4591.3999999999996</c:v>
                </c:pt>
                <c:pt idx="2">
                  <c:v>4721.5</c:v>
                </c:pt>
                <c:pt idx="3">
                  <c:v>4572.5</c:v>
                </c:pt>
                <c:pt idx="4">
                  <c:v>4667.6000000000004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46-43A6-B2D8-7DDB1AD07A2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2994.8</c:v>
                </c:pt>
                <c:pt idx="1">
                  <c:v>3428.9</c:v>
                </c:pt>
                <c:pt idx="2">
                  <c:v>3490.5</c:v>
                </c:pt>
                <c:pt idx="3">
                  <c:v>2860.1</c:v>
                </c:pt>
                <c:pt idx="4">
                  <c:v>2813.2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46-43A6-B2D8-7DDB1AD07A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5485696"/>
        <c:axId val="135491584"/>
        <c:axId val="0"/>
      </c:bar3DChart>
      <c:catAx>
        <c:axId val="1354856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5491584"/>
        <c:crosses val="autoZero"/>
        <c:auto val="1"/>
        <c:lblAlgn val="ctr"/>
        <c:lblOffset val="100"/>
        <c:noMultiLvlLbl val="0"/>
      </c:catAx>
      <c:valAx>
        <c:axId val="135491584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5485696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713072324292797"/>
          <c:y val="6.7292095197759833E-2"/>
          <c:w val="0.63783719743365408"/>
          <c:h val="4.4452430901816394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2"/>
      <c:rotY val="0"/>
      <c:depthPercent val="1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834760671844916E-2"/>
          <c:y val="0.10987608822168642"/>
          <c:w val="0.88866605495016149"/>
          <c:h val="0.8325580285473011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99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7333.81059</c:v>
                </c:pt>
                <c:pt idx="1">
                  <c:v>8517.7999999999993</c:v>
                </c:pt>
                <c:pt idx="2">
                  <c:v>8632</c:v>
                </c:pt>
                <c:pt idx="3">
                  <c:v>7812.6</c:v>
                </c:pt>
                <c:pt idx="4">
                  <c:v>7680.8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A1-40E6-B933-46D0B656D13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Отрицательный трансферт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3550231883233281E-2"/>
                  <c:y val="2.8060332808803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FA1-40E6-B933-46D0B656D13D}"/>
                </c:ext>
              </c:extLst>
            </c:dLbl>
            <c:dLbl>
              <c:idx val="1"/>
              <c:layout>
                <c:manualLayout>
                  <c:x val="-1.2044650562874024E-2"/>
                  <c:y val="5.61206656176079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A1-40E6-B933-46D0B656D13D}"/>
                </c:ext>
              </c:extLst>
            </c:dLbl>
            <c:dLbl>
              <c:idx val="2"/>
              <c:layout>
                <c:manualLayout>
                  <c:x val="-1.3550231883233281E-2"/>
                  <c:y val="-5.61206656176079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FA1-40E6-B933-46D0B656D1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99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 formatCode="#,##0.0">
                  <c:v>333.23599999999999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FA1-40E6-B933-46D0B656D1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8553088"/>
        <c:axId val="38554624"/>
        <c:axId val="0"/>
      </c:bar3DChart>
      <c:catAx>
        <c:axId val="385530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99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8554624"/>
        <c:crosses val="autoZero"/>
        <c:auto val="1"/>
        <c:lblAlgn val="ctr"/>
        <c:lblOffset val="100"/>
        <c:noMultiLvlLbl val="0"/>
      </c:catAx>
      <c:valAx>
        <c:axId val="38554624"/>
        <c:scaling>
          <c:orientation val="minMax"/>
          <c:min val="0"/>
        </c:scaling>
        <c:delete val="0"/>
        <c:axPos val="b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8553088"/>
        <c:crosses val="autoZero"/>
        <c:crossBetween val="between"/>
      </c:valAx>
      <c:spPr>
        <a:noFill/>
        <a:ln w="25384">
          <a:noFill/>
        </a:ln>
      </c:spPr>
    </c:plotArea>
    <c:legend>
      <c:legendPos val="t"/>
      <c:overlay val="0"/>
      <c:txPr>
        <a:bodyPr/>
        <a:lstStyle/>
        <a:p>
          <a:pPr>
            <a:defRPr sz="1199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0.4475</cdr:x>
      <cdr:y>0.44629</cdr:y>
    </cdr:from>
    <cdr:to>
      <cdr:x>0.55861</cdr:x>
      <cdr:y>0.64832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82752" y="2019870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1 252,3 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0.64</cdr:x>
      <cdr:y>0.28719</cdr:y>
    </cdr:from>
    <cdr:to>
      <cdr:x>0.71875</cdr:x>
      <cdr:y>0.38265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266928" y="1299790"/>
          <a:ext cx="648072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0.71875</cdr:x>
      <cdr:y>0.28719</cdr:y>
    </cdr:from>
    <cdr:to>
      <cdr:x>0.88499</cdr:x>
      <cdr:y>0.28719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5915000" y="1299790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0.03626</cdr:x>
      <cdr:y>0.81221</cdr:y>
    </cdr:from>
    <cdr:to>
      <cdr:x>0.255</cdr:x>
      <cdr:y>0.81221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98376" y="3676054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0.255</cdr:x>
      <cdr:y>0.73267</cdr:y>
    </cdr:from>
    <cdr:to>
      <cdr:x>0.33375</cdr:x>
      <cdr:y>0.81221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98576" y="3316014"/>
          <a:ext cx="64807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0.21578</cdr:x>
      <cdr:y>0.49923</cdr:y>
    </cdr:from>
    <cdr:to>
      <cdr:x>0.30883</cdr:x>
      <cdr:y>0.56596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169008" y="1325181"/>
          <a:ext cx="504056" cy="1771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0.04299</cdr:x>
      <cdr:y>0.56596</cdr:y>
    </cdr:from>
    <cdr:to>
      <cdr:x>0.21014</cdr:x>
      <cdr:y>0.56596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232904" y="1502296"/>
          <a:ext cx="9055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</cdr:x>
      <cdr:y>0.40319</cdr:y>
    </cdr:from>
    <cdr:to>
      <cdr:x>0.76265</cdr:x>
      <cdr:y>0.45744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689288" y="1070248"/>
          <a:ext cx="442337" cy="14400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0.76075</cdr:x>
      <cdr:y>0.45745</cdr:y>
    </cdr:from>
    <cdr:to>
      <cdr:x>0.97342</cdr:x>
      <cdr:y>0.45745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4121336" y="1214264"/>
          <a:ext cx="115212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0.42843</cdr:x>
      <cdr:y>0.32181</cdr:y>
    </cdr:from>
    <cdr:to>
      <cdr:x>0.5754</cdr:x>
      <cdr:y>0.64734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074208" y="854224"/>
          <a:ext cx="711543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54,0</a:t>
          </a:r>
        </a:p>
        <a:p xmlns:a="http://schemas.openxmlformats.org/drawingml/2006/main"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0.20004</cdr:x>
      <cdr:y>0.7027</cdr:y>
    </cdr:from>
    <cdr:to>
      <cdr:x>0.30003</cdr:x>
      <cdr:y>0.78378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008359" y="1872208"/>
          <a:ext cx="50405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0.02862</cdr:x>
      <cdr:y>0.78378</cdr:y>
    </cdr:from>
    <cdr:to>
      <cdr:x>0.20004</cdr:x>
      <cdr:y>0.78378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44263" y="2088232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0.41431</cdr:x>
      <cdr:y>0.46168</cdr:y>
    </cdr:from>
    <cdr:to>
      <cdr:x>0.59571</cdr:x>
      <cdr:y>0.76595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07791" y="1420415"/>
          <a:ext cx="966652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559,4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0.40539</cdr:x>
      <cdr:y>0.11061</cdr:y>
    </cdr:from>
    <cdr:to>
      <cdr:x>0.45944</cdr:x>
      <cdr:y>0.11061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2160240" y="340295"/>
          <a:ext cx="2880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0.45944</cdr:x>
      <cdr:y>0.11061</cdr:y>
    </cdr:from>
    <cdr:to>
      <cdr:x>0.45944</cdr:x>
      <cdr:y>0.25104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2448272" y="340295"/>
          <a:ext cx="0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0.22972</cdr:x>
      <cdr:y>0.29785</cdr:y>
    </cdr:from>
    <cdr:to>
      <cdr:x>0.30589</cdr:x>
      <cdr:y>0.36806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224136" y="916359"/>
          <a:ext cx="405901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0.30589</cdr:x>
      <cdr:y>0.29785</cdr:y>
    </cdr:from>
    <cdr:to>
      <cdr:x>0.40539</cdr:x>
      <cdr:y>0.29785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1630037" y="916359"/>
          <a:ext cx="53020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0.49998</cdr:x>
      <cdr:y>0.13401</cdr:y>
    </cdr:from>
    <cdr:to>
      <cdr:x>0.527</cdr:x>
      <cdr:y>0.25104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2664296" y="412303"/>
          <a:ext cx="144016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0.51316</cdr:x>
      <cdr:y>0.12727</cdr:y>
    </cdr:from>
    <cdr:to>
      <cdr:x>0.70671</cdr:x>
      <cdr:y>0.19231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2808312" y="357402"/>
          <a:ext cx="1059227" cy="18265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0.6996</cdr:x>
      <cdr:y>0.12821</cdr:y>
    </cdr:from>
    <cdr:to>
      <cdr:x>0.87711</cdr:x>
      <cdr:y>0.12821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689362" y="360040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0.04918</cdr:x>
      <cdr:y>0.83614</cdr:y>
    </cdr:from>
    <cdr:to>
      <cdr:x>0.25463</cdr:x>
      <cdr:y>0.83614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216023" y="2572072"/>
          <a:ext cx="9024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0.2459</cdr:x>
      <cdr:y>0.81273</cdr:y>
    </cdr:from>
    <cdr:to>
      <cdr:x>0.31148</cdr:x>
      <cdr:y>0.83614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1080119" y="2500064"/>
          <a:ext cx="288032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0.03399</cdr:x>
      <cdr:y>0.45455</cdr:y>
    </cdr:from>
    <cdr:to>
      <cdr:x>0.23944</cdr:x>
      <cdr:y>0.45455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166755" y="1800200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0.23944</cdr:x>
      <cdr:y>0.36364</cdr:y>
    </cdr:from>
    <cdr:to>
      <cdr:x>0.3862</cdr:x>
      <cdr:y>0.44729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V="1">
          <a:off x="1174867" y="1440160"/>
          <a:ext cx="720079" cy="3312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0.68852</cdr:x>
      <cdr:y>0.55524</cdr:y>
    </cdr:from>
    <cdr:to>
      <cdr:x>0.81967</cdr:x>
      <cdr:y>0.60205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024335" y="1707976"/>
          <a:ext cx="576064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0.81967</cdr:x>
      <cdr:y>0.60205</cdr:y>
    </cdr:from>
    <cdr:to>
      <cdr:x>0.96643</cdr:x>
      <cdr:y>0.60205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3600399" y="1851992"/>
          <a:ext cx="64464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0.23636</cdr:y>
    </cdr:from>
    <cdr:to>
      <cdr:x>0.72373</cdr:x>
      <cdr:y>0.32727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2453340" y="936104"/>
          <a:ext cx="1097791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0.72373</cdr:x>
      <cdr:y>0.23636</cdr:y>
    </cdr:from>
    <cdr:to>
      <cdr:x>0.92919</cdr:x>
      <cdr:y>0.23636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3551131" y="936104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0.45957</cdr:x>
      <cdr:y>0.16364</cdr:y>
    </cdr:from>
    <cdr:to>
      <cdr:x>0.47425</cdr:x>
      <cdr:y>0.32727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2254987" y="648072"/>
          <a:ext cx="72008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0.47425</cdr:x>
      <cdr:y>0.16364</cdr:y>
    </cdr:from>
    <cdr:to>
      <cdr:x>0.66503</cdr:x>
      <cdr:y>0.16364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2326995" y="64807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0.37705</cdr:x>
      <cdr:y>0.22751</cdr:y>
    </cdr:from>
    <cdr:to>
      <cdr:x>0.45902</cdr:x>
      <cdr:y>0.34456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H="1" flipV="1">
          <a:off x="1656185" y="699864"/>
          <a:ext cx="360038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0.18627</cdr:x>
      <cdr:y>0.22751</cdr:y>
    </cdr:from>
    <cdr:to>
      <cdr:x>0.37705</cdr:x>
      <cdr:y>0.22751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>
          <a:off x="818184" y="699864"/>
          <a:ext cx="83799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0.75309</cdr:x>
      <cdr:y>0.27907</cdr:y>
    </cdr:from>
    <cdr:to>
      <cdr:x>0.95128</cdr:x>
      <cdr:y>0.27907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4392488" y="864096"/>
          <a:ext cx="115597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0.62963</cdr:x>
      <cdr:y>0.27907</cdr:y>
    </cdr:from>
    <cdr:to>
      <cdr:x>0.75309</cdr:x>
      <cdr:y>0.4186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3672410" y="864097"/>
          <a:ext cx="720099" cy="43203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0.24128</cdr:x>
      <cdr:y>0.21622</cdr:y>
    </cdr:from>
    <cdr:to>
      <cdr:x>0.35593</cdr:x>
      <cdr:y>0.2973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025065" y="576064"/>
          <a:ext cx="487103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0.21622</cdr:y>
    </cdr:from>
    <cdr:to>
      <cdr:x>0.24128</cdr:x>
      <cdr:y>0.21622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0" y="576064"/>
          <a:ext cx="102506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0.55932</cdr:x>
      <cdr:y>0.13514</cdr:y>
    </cdr:from>
    <cdr:to>
      <cdr:x>0.67797</cdr:x>
      <cdr:y>0.21622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2376264" y="360040"/>
          <a:ext cx="50405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0.67797</cdr:x>
      <cdr:y>0.13514</cdr:y>
    </cdr:from>
    <cdr:to>
      <cdr:x>0.9661</cdr:x>
      <cdr:y>0.13514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2880320" y="360040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0.70149</cdr:x>
      <cdr:y>0.51351</cdr:y>
    </cdr:from>
    <cdr:to>
      <cdr:x>0.79661</cdr:x>
      <cdr:y>0.56757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384376" y="1368152"/>
          <a:ext cx="458898" cy="1440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0.79661</cdr:x>
      <cdr:y>0.56757</cdr:y>
    </cdr:from>
    <cdr:to>
      <cdr:x>0.9661</cdr:x>
      <cdr:y>0.56757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3384376" y="1512168"/>
          <a:ext cx="7200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0.79621</cdr:x>
      <cdr:y>0.66874</cdr:y>
    </cdr:from>
    <cdr:to>
      <cdr:x>0.9012</cdr:x>
      <cdr:y>0.7642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552530" y="3240906"/>
          <a:ext cx="864026" cy="4626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7 125,0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0.86621</cdr:x>
      <cdr:y>0.57959</cdr:y>
    </cdr:from>
    <cdr:to>
      <cdr:x>0.97607</cdr:x>
      <cdr:y>0.67505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128594" y="2808858"/>
          <a:ext cx="904104" cy="4626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8 020,3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0.88371</cdr:x>
      <cdr:y>0.46072</cdr:y>
    </cdr:from>
    <cdr:to>
      <cdr:x>0.98871</cdr:x>
      <cdr:y>0.56473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272610" y="2232794"/>
          <a:ext cx="864096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8 212,0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0.84511</cdr:x>
      <cdr:y>0.77954</cdr:y>
    </cdr:from>
    <cdr:to>
      <cdr:x>0.95886</cdr:x>
      <cdr:y>0.85743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28023" y="3528169"/>
          <a:ext cx="959412" cy="3525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7 667,0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0.59998</cdr:x>
      <cdr:y>0.35231</cdr:y>
    </cdr:from>
    <cdr:to>
      <cdr:x>0.67824</cdr:x>
      <cdr:y>0.44038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4968552" y="864096"/>
          <a:ext cx="64807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0.67824</cdr:x>
      <cdr:y>0.35231</cdr:y>
    </cdr:from>
    <cdr:to>
      <cdr:x>0.86954</cdr:x>
      <cdr:y>0.35231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5616624" y="864096"/>
          <a:ext cx="158417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0.26956</cdr:x>
      <cdr:y>0.46974</cdr:y>
    </cdr:from>
    <cdr:to>
      <cdr:x>0.3826</cdr:x>
      <cdr:y>0.52846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H="1" flipV="1">
          <a:off x="2232248" y="1152128"/>
          <a:ext cx="936104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0.10434</cdr:x>
      <cdr:y>0.46974</cdr:y>
    </cdr:from>
    <cdr:to>
      <cdr:x>0.26956</cdr:x>
      <cdr:y>0.46974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 flipH="1">
          <a:off x="864096" y="1152128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8 212,0</a:t>
          </a:r>
          <a:endParaRPr lang="ru-RU" sz="16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0.30434</cdr:x>
      <cdr:y>0.34155</cdr:y>
    </cdr:from>
    <cdr:to>
      <cdr:x>0.39129</cdr:x>
      <cdr:y>0.42037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2520280" y="936104"/>
          <a:ext cx="720080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0.34155</cdr:y>
    </cdr:from>
    <cdr:to>
      <cdr:x>0.30434</cdr:x>
      <cdr:y>0.34155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080120" y="936104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0.54781</cdr:x>
      <cdr:y>0.86702</cdr:y>
    </cdr:from>
    <cdr:to>
      <cdr:x>0.86084</cdr:x>
      <cdr:y>0.86702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536504" y="2376264"/>
          <a:ext cx="25922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0.44346</cdr:x>
      <cdr:y>0.44665</cdr:y>
    </cdr:from>
    <cdr:to>
      <cdr:x>0.55388</cdr:x>
      <cdr:y>0.78028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72408" y="12241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4 721,5</a:t>
          </a:r>
          <a:endParaRPr lang="ru-RU" sz="16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0.18263</cdr:x>
      <cdr:y>0.46916</cdr:y>
    </cdr:from>
    <cdr:to>
      <cdr:x>0.26959</cdr:x>
      <cdr:y>0.54323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512416" y="2736602"/>
          <a:ext cx="720080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0.02612</cdr:x>
      <cdr:y>0.46916</cdr:y>
    </cdr:from>
    <cdr:to>
      <cdr:x>0.18263</cdr:x>
      <cdr:y>0.46916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216272" y="2736602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0.40871</cdr:x>
      <cdr:y>0.17288</cdr:y>
    </cdr:from>
    <cdr:to>
      <cdr:x>0.45219</cdr:x>
      <cdr:y>0.27164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 flipV="1">
          <a:off x="3384624" y="1008410"/>
          <a:ext cx="360040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0.2522</cdr:x>
      <cdr:y>0.17288</cdr:y>
    </cdr:from>
    <cdr:to>
      <cdr:x>0.40871</cdr:x>
      <cdr:y>0.17288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H="1">
          <a:off x="2088480" y="1008410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0.49567</cdr:x>
      <cdr:y>0.13585</cdr:y>
    </cdr:from>
    <cdr:to>
      <cdr:x>0.58262</cdr:x>
      <cdr:y>0.2593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 flipV="1">
          <a:off x="4104704" y="792386"/>
          <a:ext cx="720080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0.58262</cdr:x>
      <cdr:y>0.13585</cdr:y>
    </cdr:from>
    <cdr:to>
      <cdr:x>0.73914</cdr:x>
      <cdr:y>0.13585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4824784" y="792386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0.67827</cdr:x>
      <cdr:y>0.3704</cdr:y>
    </cdr:from>
    <cdr:to>
      <cdr:x>0.76522</cdr:x>
      <cdr:y>0.41978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V="1">
          <a:off x="5616872" y="2160538"/>
          <a:ext cx="720080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0.76522</cdr:x>
      <cdr:y>0.3704</cdr:y>
    </cdr:from>
    <cdr:to>
      <cdr:x>0.93044</cdr:x>
      <cdr:y>0.3704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6336952" y="2160538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0.27828</cdr:x>
      <cdr:y>0.85186</cdr:y>
    </cdr:from>
    <cdr:to>
      <cdr:x>0.4261</cdr:x>
      <cdr:y>0.88889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2304504" y="4968850"/>
          <a:ext cx="122413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0.09568</cdr:x>
      <cdr:y>0.88889</cdr:y>
    </cdr:from>
    <cdr:to>
      <cdr:x>0.27828</cdr:x>
      <cdr:y>0.88889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>
          <a:off x="792336" y="5184874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0.59132</cdr:x>
      <cdr:y>0.83951</cdr:y>
    </cdr:from>
    <cdr:to>
      <cdr:x>0.67827</cdr:x>
      <cdr:y>0.88889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4896792" y="4896842"/>
          <a:ext cx="720080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0.67827</cdr:x>
      <cdr:y>0.88889</cdr:y>
    </cdr:from>
    <cdr:to>
      <cdr:x>0.8174</cdr:x>
      <cdr:y>0.88889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5616872" y="5184874"/>
          <a:ext cx="115212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0.41741</cdr:x>
      <cdr:y>0.8642</cdr:y>
    </cdr:from>
    <cdr:to>
      <cdr:x>0.4435</cdr:x>
      <cdr:y>0.91358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>
          <a:off x="3456632" y="5040858"/>
          <a:ext cx="216056" cy="28803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0.46089</cdr:x>
      <cdr:y>0.8642</cdr:y>
    </cdr:from>
    <cdr:to>
      <cdr:x>0.53915</cdr:x>
      <cdr:y>0.91358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>
          <a:off x="3816672" y="5040858"/>
          <a:ext cx="648084" cy="28803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0.44349</cdr:x>
      <cdr:y>0.5062</cdr:y>
    </cdr:from>
    <cdr:to>
      <cdr:x>0.55391</cdr:x>
      <cdr:y>0.66296</cdr:y>
    </cdr:to>
    <cdr:sp macro="" textlink="">
      <cdr:nvSpPr>
        <cdr:cNvPr id="30" name="TextBox 29"/>
        <cdr:cNvSpPr txBox="1"/>
      </cdr:nvSpPr>
      <cdr:spPr>
        <a:xfrm xmlns:a="http://schemas.openxmlformats.org/drawingml/2006/main">
          <a:off x="3672656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0.4348</cdr:x>
      <cdr:y>0.5062</cdr:y>
    </cdr:from>
    <cdr:to>
      <cdr:x>0.54522</cdr:x>
      <cdr:y>0.66296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648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3 838,0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0.8235</cdr:x>
      <cdr:y>0.0334</cdr:y>
    </cdr:from>
    <cdr:to>
      <cdr:x>0.93392</cdr:x>
      <cdr:y>0.19016</cdr:y>
    </cdr:to>
    <cdr:sp macro="" textlink="">
      <cdr:nvSpPr>
        <cdr:cNvPr id="32" name="TextBox 1"/>
        <cdr:cNvSpPr txBox="1"/>
      </cdr:nvSpPr>
      <cdr:spPr>
        <a:xfrm xmlns:a="http://schemas.openxmlformats.org/drawingml/2006/main">
          <a:off x="6819552" y="1948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216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0.19999</cdr:x>
      <cdr:y>0.23171</cdr:y>
    </cdr:from>
    <cdr:to>
      <cdr:x>0.31303</cdr:x>
      <cdr:y>0.29268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656184" y="1368152"/>
          <a:ext cx="936104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0.01739</cdr:x>
      <cdr:y>0.23171</cdr:y>
    </cdr:from>
    <cdr:to>
      <cdr:x>0.19999</cdr:x>
      <cdr:y>0.23171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44016" y="1368152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0.5652</cdr:x>
      <cdr:y>0.10976</cdr:y>
    </cdr:from>
    <cdr:to>
      <cdr:x>0.59998</cdr:x>
      <cdr:y>0.18293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4680520" y="648072"/>
          <a:ext cx="288032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0.59998</cdr:x>
      <cdr:y>0.10976</cdr:y>
    </cdr:from>
    <cdr:to>
      <cdr:x>0.77389</cdr:x>
      <cdr:y>0.10976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4968552" y="648072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0.7478</cdr:x>
      <cdr:y>0.28049</cdr:y>
    </cdr:from>
    <cdr:to>
      <cdr:x>0.92171</cdr:x>
      <cdr:y>0.28049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6192688" y="1656184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0.66085</cdr:x>
      <cdr:y>0.28049</cdr:y>
    </cdr:from>
    <cdr:to>
      <cdr:x>0.7565</cdr:x>
      <cdr:y>0.28049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5472608" y="1656184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0.46955</cdr:x>
      <cdr:y>0.78049</cdr:y>
    </cdr:from>
    <cdr:to>
      <cdr:x>0.47825</cdr:x>
      <cdr:y>0.85366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888432" y="4608512"/>
          <a:ext cx="72046" cy="43204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0.3739</cdr:x>
      <cdr:y>0.78049</cdr:y>
    </cdr:from>
    <cdr:to>
      <cdr:x>0.45216</cdr:x>
      <cdr:y>0.87805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>
          <a:off x="3096344" y="4608512"/>
          <a:ext cx="64807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0.20869</cdr:x>
      <cdr:y>0.87805</cdr:y>
    </cdr:from>
    <cdr:to>
      <cdr:x>0.3739</cdr:x>
      <cdr:y>0.87805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1728192" y="5184576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0.23478</cdr:x>
      <cdr:y>0.71951</cdr:y>
    </cdr:from>
    <cdr:to>
      <cdr:x>0.44346</cdr:x>
      <cdr:y>0.78049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1944216" y="4248472"/>
          <a:ext cx="172819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0.10434</cdr:x>
      <cdr:y>0.71951</cdr:y>
    </cdr:from>
    <cdr:to>
      <cdr:x>0.23478</cdr:x>
      <cdr:y>0.71951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864096" y="4248472"/>
          <a:ext cx="108012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0.62607</cdr:x>
      <cdr:y>0.19512</cdr:y>
    </cdr:from>
    <cdr:to>
      <cdr:x>0.67824</cdr:x>
      <cdr:y>0.23171</cdr:y>
    </cdr:to>
    <cdr:cxnSp macro="">
      <cdr:nvCxnSpPr>
        <cdr:cNvPr id="26" name="Прямая соединительная линия 25"/>
        <cdr:cNvCxnSpPr/>
      </cdr:nvCxnSpPr>
      <cdr:spPr>
        <a:xfrm xmlns:a="http://schemas.openxmlformats.org/drawingml/2006/main" flipV="1">
          <a:off x="5184576" y="1152128"/>
          <a:ext cx="432048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0.67824</cdr:x>
      <cdr:y>0.19512</cdr:y>
    </cdr:from>
    <cdr:to>
      <cdr:x>0.83475</cdr:x>
      <cdr:y>0.19512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>
          <a:off x="5616624" y="1152128"/>
          <a:ext cx="129608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0" y="23762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883,5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0.54781</cdr:x>
      <cdr:y>0.76829</cdr:y>
    </cdr:from>
    <cdr:to>
      <cdr:x>0.61737</cdr:x>
      <cdr:y>0.86585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536504" y="4536504"/>
          <a:ext cx="57606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0.61737</cdr:x>
      <cdr:y>0.86585</cdr:y>
    </cdr:from>
    <cdr:to>
      <cdr:x>0.77389</cdr:x>
      <cdr:y>0.86585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5112568" y="5112568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0.69563</cdr:x>
      <cdr:y>0.57317</cdr:y>
    </cdr:from>
    <cdr:to>
      <cdr:x>0.77389</cdr:x>
      <cdr:y>0.67073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5760640" y="3384376"/>
          <a:ext cx="64807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0.77389</cdr:x>
      <cdr:y>0.67073</cdr:y>
    </cdr:from>
    <cdr:to>
      <cdr:x>0.97388</cdr:x>
      <cdr:y>0.67073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>
          <a:off x="6408712" y="3960440"/>
          <a:ext cx="165615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0.67824</cdr:x>
      <cdr:y>0.18293</cdr:y>
    </cdr:from>
    <cdr:to>
      <cdr:x>0.73911</cdr:x>
      <cdr:y>0.32927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5616624" y="1080120"/>
          <a:ext cx="504056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0.73911</cdr:x>
      <cdr:y>0.18293</cdr:y>
    </cdr:from>
    <cdr:to>
      <cdr:x>0.9478</cdr:x>
      <cdr:y>0.18293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6120680" y="1080120"/>
          <a:ext cx="172819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0.46086</cdr:x>
      <cdr:y>0.78049</cdr:y>
    </cdr:from>
    <cdr:to>
      <cdr:x>0.46086</cdr:x>
      <cdr:y>0.86585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816424" y="4608512"/>
          <a:ext cx="0" cy="50402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0.19999</cdr:x>
      <cdr:y>0.36585</cdr:y>
    </cdr:from>
    <cdr:to>
      <cdr:x>0.27825</cdr:x>
      <cdr:y>0.40244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656184" y="2160240"/>
          <a:ext cx="64807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0.03478</cdr:x>
      <cdr:y>0.36585</cdr:y>
    </cdr:from>
    <cdr:to>
      <cdr:x>0.19999</cdr:x>
      <cdr:y>0.36585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288032" y="2160240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0.27825</cdr:x>
      <cdr:y>0.18293</cdr:y>
    </cdr:from>
    <cdr:to>
      <cdr:x>0.29563</cdr:x>
      <cdr:y>0.31708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2304256" y="1080120"/>
          <a:ext cx="143938" cy="7921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0.14782</cdr:x>
      <cdr:y>0.18293</cdr:y>
    </cdr:from>
    <cdr:to>
      <cdr:x>0.27826</cdr:x>
      <cdr:y>0.18293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1224136" y="1080120"/>
          <a:ext cx="10801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3" y="2376270"/>
          <a:ext cx="914407" cy="914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8 632,0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0.50433</cdr:x>
      <cdr:y>0.78049</cdr:y>
    </cdr:from>
    <cdr:to>
      <cdr:x>0.61737</cdr:x>
      <cdr:y>0.91463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176464" y="4608512"/>
          <a:ext cx="936104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0.53911</cdr:x>
      <cdr:y>0.76829</cdr:y>
    </cdr:from>
    <cdr:to>
      <cdr:x>0.67824</cdr:x>
      <cdr:y>0.78049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464496" y="4536504"/>
          <a:ext cx="1152128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0.61737</cdr:x>
      <cdr:y>0.91463</cdr:y>
    </cdr:from>
    <cdr:to>
      <cdr:x>0.79998</cdr:x>
      <cdr:y>0.91463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5112568" y="5400600"/>
          <a:ext cx="151222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0.66955</cdr:x>
      <cdr:y>0.78049</cdr:y>
    </cdr:from>
    <cdr:to>
      <cdr:x>0.85215</cdr:x>
      <cdr:y>0.78049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5544616" y="4608512"/>
          <a:ext cx="151214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0.7478</cdr:x>
      <cdr:y>0.64634</cdr:y>
    </cdr:from>
    <cdr:to>
      <cdr:x>0.93041</cdr:x>
      <cdr:y>0.64634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6192688" y="3816424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0.59129</cdr:x>
      <cdr:y>0.64634</cdr:y>
    </cdr:from>
    <cdr:to>
      <cdr:x>0.7478</cdr:x>
      <cdr:y>0.7439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4896544" y="3816424"/>
          <a:ext cx="129614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0.02609</cdr:x>
      <cdr:y>0.89024</cdr:y>
    </cdr:from>
    <cdr:to>
      <cdr:x>0.25651</cdr:x>
      <cdr:y>0.89024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216024" y="5256584"/>
          <a:ext cx="19082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0.25651</cdr:x>
      <cdr:y>0.7439</cdr:y>
    </cdr:from>
    <cdr:to>
      <cdr:x>0.36521</cdr:x>
      <cdr:y>0.89024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2124236" y="4392488"/>
          <a:ext cx="900100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0.41738</cdr:x>
      <cdr:y>0.92683</cdr:y>
    </cdr:from>
    <cdr:to>
      <cdr:x>0.58259</cdr:x>
      <cdr:y>0.92683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3456384" y="5472608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0.35651</cdr:x>
      <cdr:y>0.78049</cdr:y>
    </cdr:from>
    <cdr:to>
      <cdr:x>0.45216</cdr:x>
      <cdr:y>0.86585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2952328" y="4608512"/>
          <a:ext cx="792088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0.25651</cdr:x>
      <cdr:y>0.93902</cdr:y>
    </cdr:from>
    <cdr:to>
      <cdr:x>0.40868</cdr:x>
      <cdr:y>0.93902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124236" y="5544616"/>
          <a:ext cx="126014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0.42076</cdr:x>
      <cdr:y>0.36803</cdr:y>
    </cdr:from>
    <cdr:to>
      <cdr:x>0.59182</cdr:x>
      <cdr:y>0.63887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49192" y="1174133"/>
          <a:ext cx="914409" cy="864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1 043,0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dirty="0" smtClean="0"/>
            <a:t>)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0.52853</cdr:x>
      <cdr:y>0.09718</cdr:y>
    </cdr:from>
    <cdr:to>
      <cdr:x>0.771</cdr:x>
      <cdr:y>0.16489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825266" y="310037"/>
          <a:ext cx="1296144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0.771</cdr:x>
      <cdr:y>0.16489</cdr:y>
    </cdr:from>
    <cdr:to>
      <cdr:x>0.94612</cdr:x>
      <cdr:y>0.16489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121410" y="526061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0.2187</cdr:x>
      <cdr:y>0.72915</cdr:y>
    </cdr:from>
    <cdr:to>
      <cdr:x>0.313</cdr:x>
      <cdr:y>0.77429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1169071" y="2326261"/>
          <a:ext cx="504067" cy="14400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0.04358</cdr:x>
      <cdr:y>0.77429</cdr:y>
    </cdr:from>
    <cdr:to>
      <cdr:x>0.2187</cdr:x>
      <cdr:y>0.77429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H="1">
          <a:off x="232978" y="2470262"/>
          <a:ext cx="936094" cy="1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7713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основе проекта бюджета городского округа Домодедово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на </a:t>
            </a:r>
            <a:r>
              <a:rPr lang="ru-RU" sz="2400" dirty="0">
                <a:latin typeface="Georgia" panose="02040502050405020303" pitchFamily="18" charset="0"/>
              </a:rPr>
              <a:t>2019 год и плановый период 2020 и 2021 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101636"/>
              </p:ext>
            </p:extLst>
          </p:nvPr>
        </p:nvGraphicFramePr>
        <p:xfrm>
          <a:off x="539552" y="836712"/>
          <a:ext cx="8424936" cy="38702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«Архитектура и градостроительство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«Проектно-информационное обеспечение градостроительной деятельности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проекта планировки и проекта межевания территории для размещения объекта местного значения "Общеобразовательная школа на 1100 мест", по адресу: г. Домодедово,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Центральный, ул. Кирова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проектно- сметной документации по объекту: Устройство уличного освещения на участке от ул. Талалихина до ул. Коломийца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архитектурно –художественных концепций благоустройства общественных пространств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Запрет на долгострой - Улучшение архитектурного облика (ликвидация долгостроев, самовольного строительства)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архитектурно-планировочных решений по формированию облика площади перед зданием почты, по адресу: Московская область, городской округ Домодедово, ул. Каширское шоссе, д. 62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99845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867076"/>
              </p:ext>
            </p:extLst>
          </p:nvPr>
        </p:nvGraphicFramePr>
        <p:xfrm>
          <a:off x="539552" y="836712"/>
          <a:ext cx="8424936" cy="27436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«Содержание и развитие инженерной инфраструктуры и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1.«Чистая вода на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населения, обеспеченного доброкачественной питьевой водой из централизованных источников водоснабжения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ВЗУ, ВНС и станций водоподготовки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16092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958765"/>
              </p:ext>
            </p:extLst>
          </p:nvPr>
        </p:nvGraphicFramePr>
        <p:xfrm>
          <a:off x="539552" y="836712"/>
          <a:ext cx="8424936" cy="2982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«Содержание и развитие инженерной инфраструктуры и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«Очистка сточных вод на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сточных вод, очищенных до нормативных значений, в общем объеме сточных вод, пропущенных через очистные сооружения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очистки сточных вод суммарной производительностью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построенных, реконструированных, отремонтированных коллекторов (участков), КНС суммарной пропускной способностью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3867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507593"/>
              </p:ext>
            </p:extLst>
          </p:nvPr>
        </p:nvGraphicFramePr>
        <p:xfrm>
          <a:off x="539552" y="836712"/>
          <a:ext cx="8424936" cy="46771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«Содержание и развитие инженерной инфраструктуры и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«Создание условий для обеспечения качественными жилищно-коммунальными услугами на территории городского округа Домодедово»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заемных средств организаций в общем объеме капитальных вложений в системы теплоснабжения, водоснабжения, водоотведения и очистки сточных вод*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коммунальной инфраструктуры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инженерной инфраструктуры на территории военных городков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организаций в сфере ЖКХ, для которых созданы условия для повышения эффективности работы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 без долгов - Задолженность за потребленные топливно-энергетические ресурсы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 на тысячу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156,53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126,52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готовности объектов жилищно-коммунального хозяйства муниципальных образований Московской области к осенне-зимнему периоду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работ по устранению технологических нарушений (аварий, инцидентов) на коммунальных объектах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РСО, утвердивших инвестиционные программы в сфере теплоснабжения, водоснабжения и водоотведения в общем количестве РСО, осуществляющих регулируемые виды деятельности на территории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153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114787"/>
              </p:ext>
            </p:extLst>
          </p:nvPr>
        </p:nvGraphicFramePr>
        <p:xfrm>
          <a:off x="539552" y="836712"/>
          <a:ext cx="8424936" cy="3144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«Содержание и развитие инженерной инфраструктуры и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«Энергосбережение и повышение энергетической эффективности на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энергоемкости ВРП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Бережливый учет - Оснащенность многоквартирных домов приборами учета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многоквартирных домов, соответствующих нормальному классу энергоэффективности и выше (А,В,С,D)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энергоэффективных инженерных коммунальных систем с помощью повышения энергетической эффективности и снижения процента износа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47998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930760"/>
              </p:ext>
            </p:extLst>
          </p:nvPr>
        </p:nvGraphicFramePr>
        <p:xfrm>
          <a:off x="539552" y="836712"/>
          <a:ext cx="8424936" cy="2500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«Газификация сельских населенных пунктов городского округа Домодедово Московской области на 2015-2019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«Газификация сельских населенных пунктов городского округа Домодедово Московской области на 2015-2019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в эксплуатацию  газопроводов высокого, среднего и низкого давления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Километр; тысяча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Получение проектной документации на строительство газопроводов высокого, среднего и низкого давления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127290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255082"/>
              </p:ext>
            </p:extLst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99482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96985"/>
              </p:ext>
            </p:extLst>
          </p:nvPr>
        </p:nvGraphicFramePr>
        <p:xfrm>
          <a:off x="539552" y="836712"/>
          <a:ext cx="8424934" cy="5688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7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обороны Москвы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44254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405897"/>
              </p:ext>
            </p:extLst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64861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123723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264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804318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16843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60212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82153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616588"/>
              </p:ext>
            </p:extLst>
          </p:nvPr>
        </p:nvGraphicFramePr>
        <p:xfrm>
          <a:off x="539552" y="836712"/>
          <a:ext cx="8352930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717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1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Инвалиды всех категорий в рамках проведения дня инвалида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1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Работники анестизиолого-реанимационных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35090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46269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537656"/>
              </p:ext>
            </p:extLst>
          </p:nvPr>
        </p:nvGraphicFramePr>
        <p:xfrm>
          <a:off x="539552" y="836712"/>
          <a:ext cx="8352929" cy="58326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65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140203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57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Председатели домовых комитетов (старшие по домам), 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20.04.2017 № 1425 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го 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14886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14582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25503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475464"/>
              </p:ext>
            </p:extLst>
          </p:nvPr>
        </p:nvGraphicFramePr>
        <p:xfrm>
          <a:off x="251523" y="836712"/>
          <a:ext cx="8640961" cy="58326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8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15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8803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3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Строительство очистных сооружений микрорайон Западный, ГПЗ "Константиново"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48,8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48,8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Строительство КНС, г.Домодедово, мкр-н Западный, ул. Текстильщиков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35,0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35,0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Реконструкция котельных: котельная "КШФ" микрорайон "Западный", котельная "Речная", микрорайон "Северный"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170,9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170,9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154,5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Приобретение здания общеобразовательной школы на 825 мест (</a:t>
                      </a:r>
                      <a:r>
                        <a:rPr lang="ru-RU" sz="800" b="0" i="0" u="none" strike="noStrike" dirty="0" err="1">
                          <a:effectLst/>
                          <a:latin typeface="Times New Roman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800" b="0" i="0" u="none" strike="noStrike" dirty="0" err="1">
                          <a:effectLst/>
                          <a:latin typeface="Times New Roman"/>
                        </a:rPr>
                        <a:t>мкр</a:t>
                      </a:r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-н Западный)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319,2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319,2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Реконструкция объектов уличного освещения городского округа Домодедово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14,4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14,4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14,4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14,4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Строительство дошкольного образовательного учреждения на 190 мест по адресу: Московская область, </a:t>
                      </a:r>
                      <a:r>
                        <a:rPr lang="ru-RU" sz="800" b="0" i="0" u="none" strike="noStrike" dirty="0" err="1">
                          <a:effectLst/>
                          <a:latin typeface="Times New Roman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800" b="0" i="0" u="none" strike="noStrike" dirty="0" err="1">
                          <a:effectLst/>
                          <a:latin typeface="Times New Roman"/>
                        </a:rPr>
                        <a:t>ул.Дружбы</a:t>
                      </a:r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 (ПИР и строительство)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192,00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131,0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61,0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480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Выполнение инженерных изысканий, проектной документации для привязки и оптимизации проекта повторного использования, выполнение рабочей документации, проекта благоустройства и проектов интерьеров для строительства объекта: "Дошкольное образовательное учреждение на 190 мест по адресу: Московская область, </a:t>
                      </a:r>
                      <a:r>
                        <a:rPr lang="ru-RU" sz="800" b="0" i="0" u="none" strike="noStrike" dirty="0" err="1">
                          <a:effectLst/>
                          <a:latin typeface="Times New Roman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800" b="0" i="0" u="none" strike="noStrike" dirty="0" err="1">
                          <a:effectLst/>
                          <a:latin typeface="Times New Roman"/>
                        </a:rPr>
                        <a:t>ул.Дружбы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5,4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5,4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270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Общеобразовательная школа на 275 мест, </a:t>
                      </a:r>
                      <a:r>
                        <a:rPr lang="ru-RU" sz="800" b="0" i="0" u="none" strike="noStrike" dirty="0" err="1">
                          <a:effectLst/>
                          <a:latin typeface="Times New Roman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, микрорайон Северный, ул. Советская, д. 32 (ПИР и строительство)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368,0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232,4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Строительство котельной в </a:t>
                      </a:r>
                      <a:r>
                        <a:rPr lang="ru-RU" sz="800" b="0" i="0" u="none" strike="noStrike" dirty="0" err="1">
                          <a:effectLst/>
                          <a:latin typeface="Times New Roman"/>
                        </a:rPr>
                        <a:t>мкр</a:t>
                      </a:r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-не Востряково, ул. </a:t>
                      </a:r>
                      <a:r>
                        <a:rPr lang="ru-RU" sz="800" b="0" i="0" u="none" strike="noStrike" dirty="0" err="1">
                          <a:effectLst/>
                          <a:latin typeface="Times New Roman"/>
                        </a:rPr>
                        <a:t>Ледовская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40,8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40,8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95,2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95,2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/>
                        </a:rPr>
                        <a:t>Строительство водозаборного узла в мкр-не Востряково, ул. Ледовская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31,0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31,0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72,0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72,00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222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Выполнение работ по строительству (реконструкции) объектов дорожного хозяйства местного значения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effectLst/>
                          <a:latin typeface="Times New Roman"/>
                        </a:rPr>
                        <a:t>160,9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152,9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3526543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Лариса Михайловна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endParaRPr lang="ru-RU" dirty="0" smtClean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374924"/>
              </p:ext>
            </p:extLst>
          </p:nvPr>
        </p:nvGraphicFramePr>
        <p:xfrm>
          <a:off x="467544" y="1268760"/>
          <a:ext cx="8229600" cy="494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9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6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94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464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r>
                        <a:rPr lang="ru-RU" sz="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период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</a:t>
                      </a:r>
                      <a:r>
                        <a:rPr kumimoji="0" lang="ru-RU" alt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нию</a:t>
                      </a: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2017 год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7 125,0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8 020,3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8 212,0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7 432,6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7 480,8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4 130,2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4 591,4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4 721,5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4 572,5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4 667,6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3 428,1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3 490,5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2 860,1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2 813,2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общем объеме доходов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8 517,8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8 632,0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7 812,6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7 680,8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без учета безвозмездных поступлений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4 666,6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5 089,7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5 141,5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4 592,5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4 867,6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105,6%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/Дефицит (-)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-542,0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-497,5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дефицита в (%)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74638"/>
            <a:ext cx="8820472" cy="778098"/>
          </a:xfrm>
        </p:spPr>
        <p:txBody>
          <a:bodyPr>
            <a:no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Основные параметры бюджета городского округа  Домодедово на </a:t>
            </a:r>
            <a:r>
              <a:rPr lang="ru-RU" altLang="ru-RU" sz="1400" dirty="0" smtClean="0">
                <a:latin typeface="Georgia" panose="02040502050405020303" pitchFamily="18" charset="0"/>
              </a:rPr>
              <a:t>2017-2021 гг. (</a:t>
            </a:r>
            <a:r>
              <a:rPr lang="ru-RU" altLang="ru-RU" sz="1400" dirty="0" err="1" smtClean="0">
                <a:latin typeface="Georgia" panose="02040502050405020303" pitchFamily="18" charset="0"/>
              </a:rPr>
              <a:t>млн.руб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93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840341"/>
              </p:ext>
            </p:extLst>
          </p:nvPr>
        </p:nvGraphicFramePr>
        <p:xfrm>
          <a:off x="467544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2019 </a:t>
            </a:r>
            <a:r>
              <a:rPr lang="ru-RU" sz="1400" dirty="0" smtClean="0">
                <a:latin typeface="Georgia" panose="02040502050405020303" pitchFamily="18" charset="0"/>
              </a:rPr>
              <a:t>год и </a:t>
            </a:r>
            <a:r>
              <a:rPr lang="ru-RU" sz="1400" dirty="0">
                <a:latin typeface="Georgia" panose="02040502050405020303" pitchFamily="18" charset="0"/>
              </a:rPr>
              <a:t>плановый период 2020 и 2021 гг</a:t>
            </a:r>
            <a:r>
              <a:rPr lang="ru-RU" sz="1400" dirty="0" smtClean="0">
                <a:latin typeface="Georgia" panose="02040502050405020303" pitchFamily="18" charset="0"/>
              </a:rPr>
              <a:t>. в сравнении с фактическим исполнением 2017 года и ожидаемым исполнением 2018 года                                                                                                                   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501650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</a:t>
            </a:r>
            <a:r>
              <a:rPr lang="ru-RU" sz="1400" dirty="0" smtClean="0">
                <a:latin typeface="Georgia" panose="02040502050405020303" pitchFamily="18" charset="0"/>
              </a:rPr>
              <a:t>долг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12088" y="1773238"/>
            <a:ext cx="10271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3475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96336" y="1556792"/>
            <a:ext cx="10271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513410851"/>
              </p:ext>
            </p:extLst>
          </p:nvPr>
        </p:nvGraphicFramePr>
        <p:xfrm>
          <a:off x="175936" y="2060848"/>
          <a:ext cx="8439348" cy="3363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6081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1 252,3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1 459,9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1 544,6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1 589,2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1 961,3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1 717,0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993154"/>
              </p:ext>
            </p:extLst>
          </p:nvPr>
        </p:nvGraphicFramePr>
        <p:xfrm>
          <a:off x="539750" y="692150"/>
          <a:ext cx="8229600" cy="5473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9014" y="188640"/>
            <a:ext cx="8229600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доходов </a:t>
            </a:r>
            <a:r>
              <a:rPr lang="ru-RU" sz="1400" dirty="0" smtClean="0">
                <a:latin typeface="Georgia" panose="02040502050405020303" pitchFamily="18" charset="0"/>
              </a:rPr>
              <a:t>2017-2021 гг.                                                                                              </a:t>
            </a:r>
            <a:r>
              <a:rPr lang="ru-RU" sz="1200" dirty="0" err="1" smtClean="0">
                <a:latin typeface="Georgia" panose="02040502050405020303" pitchFamily="18" charset="0"/>
              </a:rPr>
              <a:t>млн.руб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04501" y="2564904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7 432,6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08304" y="191683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7 480,8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6263135"/>
              </p:ext>
            </p:extLst>
          </p:nvPr>
        </p:nvGraphicFramePr>
        <p:xfrm>
          <a:off x="468313" y="1196975"/>
          <a:ext cx="843438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</a:t>
            </a:r>
            <a:r>
              <a:rPr lang="ru-RU" sz="1400" dirty="0" smtClean="0">
                <a:latin typeface="Georgia" panose="02040502050405020303" pitchFamily="18" charset="0"/>
              </a:rPr>
              <a:t>расходов 2017-2021 гг.                                                                                           </a:t>
            </a:r>
            <a:r>
              <a:rPr lang="ru-RU" sz="1200" dirty="0" err="1" smtClean="0">
                <a:latin typeface="Georgia" panose="02040502050405020303" pitchFamily="18" charset="0"/>
              </a:rPr>
              <a:t>млн.руб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62438340"/>
              </p:ext>
            </p:extLst>
          </p:nvPr>
        </p:nvGraphicFramePr>
        <p:xfrm>
          <a:off x="323528" y="764704"/>
          <a:ext cx="8281168" cy="245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/>
        </p:nvGraphicFramePr>
        <p:xfrm>
          <a:off x="467544" y="3284984"/>
          <a:ext cx="8281168" cy="274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700338" y="334963"/>
            <a:ext cx="385286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2019 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7812088" y="322263"/>
            <a:ext cx="914400" cy="91440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04283899"/>
              </p:ext>
            </p:extLst>
          </p:nvPr>
        </p:nvGraphicFramePr>
        <p:xfrm>
          <a:off x="395288" y="260350"/>
          <a:ext cx="8281168" cy="5832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 flipV="1">
            <a:off x="5580063" y="4549775"/>
            <a:ext cx="936625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516688" y="4551363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городском 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городском 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736704"/>
              </p:ext>
            </p:extLst>
          </p:nvPr>
        </p:nvGraphicFramePr>
        <p:xfrm>
          <a:off x="467544" y="476672"/>
          <a:ext cx="82811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6011863" y="2276475"/>
            <a:ext cx="1081087" cy="64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7092950" y="2930525"/>
            <a:ext cx="1366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69411"/>
              </p:ext>
            </p:extLst>
          </p:nvPr>
        </p:nvGraphicFramePr>
        <p:xfrm>
          <a:off x="457200" y="1268761"/>
          <a:ext cx="8507288" cy="5039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latin typeface="Georgia" panose="02040502050405020303" pitchFamily="18" charset="0"/>
              </a:rPr>
              <a:t>2017-2021 гг.                                                                                               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73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699637"/>
              </p:ext>
            </p:extLst>
          </p:nvPr>
        </p:nvGraphicFramePr>
        <p:xfrm>
          <a:off x="457200" y="1052736"/>
          <a:ext cx="7740000" cy="4954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latin typeface="Georgia" panose="02040502050405020303" pitchFamily="18" charset="0"/>
              </a:rPr>
              <a:t>на </a:t>
            </a:r>
            <a:r>
              <a:rPr lang="ru-RU" sz="1400" dirty="0"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22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4092342"/>
              </p:ext>
            </p:extLst>
          </p:nvPr>
        </p:nvGraphicFramePr>
        <p:xfrm>
          <a:off x="457200" y="1052737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2017-2021 гг.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533065"/>
              </p:ext>
            </p:extLst>
          </p:nvPr>
        </p:nvGraphicFramePr>
        <p:xfrm>
          <a:off x="107504" y="908720"/>
          <a:ext cx="8712968" cy="55540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96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595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22.02.2008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№1-4/77;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14.07.2009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№1-4/200;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31.03.2010 №1-4/271;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29.09.2010 №1-4/320;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16.08.2011 №1-4/387;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11.11.2012 №1-4/404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10.10.2013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№1-4/540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25.07.2014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№1-4/601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12.11.2014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17.12.2014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№1-4/629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02.03.2015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№1-4/646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22.06.2015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№1-4/661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21.08.2015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№1-4/675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22.10.2015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№1-4/686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09.12.2015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№1-4/697,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12.12.2016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1-4/751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17.11.2017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№1-4/842,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20.12.2017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№1-4/854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малоэтажной жилой застройки (в том числе индивидуальной жилой застройки)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7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algn="l" fontAlgn="t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личного подсобного хозяйства, садоводства, огородничества или животноводства, а также дачного хозяйства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76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среднеэтажной жилой застройки, многоэтажной жилой застройки и занятые объектами инженерной инфраструктуры жилищно-коммунального комплекса (за исключением доли в праве на земельный участок, приходящийся на объект, не относящийся к жилищному фонду и к объектам инженерной инфраструктуры жилищно-коммунального комплекса)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индивидуального и кооперативного гаражного строительства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0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отнесенные к землям сельскохозяйственного назначения или к землям в составе зон сельскохозяйственного использования в населенных пунктах и используемые для сельскохозяйственного производства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3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47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latin typeface="Georgia" panose="02040502050405020303" pitchFamily="18" charset="0"/>
              </a:rPr>
              <a:t>налога»</a:t>
            </a:r>
            <a:r>
              <a:rPr lang="ru-RU" altLang="ru-RU" sz="1400" dirty="0" smtClean="0">
                <a:latin typeface="Georgia" panose="02040502050405020303" pitchFamily="18" charset="0"/>
              </a:rPr>
              <a:t> 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87753"/>
              </p:ext>
            </p:extLst>
          </p:nvPr>
        </p:nvGraphicFramePr>
        <p:xfrm>
          <a:off x="467544" y="1041480"/>
          <a:ext cx="8568952" cy="57201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3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1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55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ожидаемые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17 142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17 142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17 142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12 000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12 000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1 807 508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1 807 508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1 807 508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1 265 255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1 265 255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2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1 361 987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1 361 987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1 361 987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953 391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953 391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54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184 687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184 687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184 687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129 281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129 281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3 132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3 132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3 132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2 192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2 192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59 485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59 485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59 485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41 640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41 640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30 309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30 309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30 309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21 216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21 216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8 493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8 493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8 493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5 945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5 945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592 299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592 299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592 299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414 609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414 609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10 708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10 708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10 708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7 496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7 496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92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176 353 873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176 353 873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176 353 873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123 447 711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123 447 711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969903"/>
              </p:ext>
            </p:extLst>
          </p:nvPr>
        </p:nvGraphicFramePr>
        <p:xfrm>
          <a:off x="179512" y="836713"/>
          <a:ext cx="8640960" cy="579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1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14.06.2016 1-4/716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12.02.2018 №1-4/867,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13.11.2018 №1-4/920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подсобного, дачного хозяйства,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51456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622420"/>
              </p:ext>
            </p:extLst>
          </p:nvPr>
        </p:nvGraphicFramePr>
        <p:xfrm>
          <a:off x="467544" y="476672"/>
          <a:ext cx="82811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 flipH="1" flipV="1">
            <a:off x="1619250" y="3644900"/>
            <a:ext cx="1152525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468313" y="3644900"/>
            <a:ext cx="11509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2195513" y="4292600"/>
            <a:ext cx="792162" cy="649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900113" y="4941888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026" y="-12619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6799972"/>
              </p:ext>
            </p:extLst>
          </p:nvPr>
        </p:nvGraphicFramePr>
        <p:xfrm>
          <a:off x="522598" y="454667"/>
          <a:ext cx="5345546" cy="3190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flipH="1">
            <a:off x="2051050" y="765175"/>
            <a:ext cx="1152525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84213" y="981075"/>
            <a:ext cx="13668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427538" y="1700213"/>
            <a:ext cx="215900" cy="73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643438" y="1773238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924300" y="3019312"/>
            <a:ext cx="611188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535488" y="3306650"/>
            <a:ext cx="1044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845425" y="84138"/>
            <a:ext cx="1173163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55476215"/>
              </p:ext>
            </p:extLst>
          </p:nvPr>
        </p:nvGraphicFramePr>
        <p:xfrm>
          <a:off x="502978" y="3717032"/>
          <a:ext cx="8280920" cy="3022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889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1 042,8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референдумов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7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850,2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627,1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9552" y="2492896"/>
            <a:ext cx="12961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общегосударственные вопросы</a:t>
            </a:r>
          </a:p>
          <a:p>
            <a:pPr algn="ctr"/>
            <a:endParaRPr lang="ru-RU" sz="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627,1 (60%)</a:t>
            </a:r>
          </a:p>
          <a:p>
            <a:pPr algn="ctr"/>
            <a:endParaRPr lang="ru-RU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5825" y="765175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</p:nvPr>
        </p:nvGraphicFramePr>
        <p:xfrm>
          <a:off x="522672" y="918592"/>
          <a:ext cx="5417480" cy="2654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1653405"/>
              </p:ext>
            </p:extLst>
          </p:nvPr>
        </p:nvGraphicFramePr>
        <p:xfrm>
          <a:off x="539552" y="4005064"/>
          <a:ext cx="8352924" cy="2759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509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2019-2021 годов, определены 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проекта бюджета 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трехлетний период. Проект бюджета сформирован на основе первого (базового) варианта прогноза, который отражает сложившуюся тенденцию развития экономики городского округа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Домодедово.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экономика»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25303919"/>
              </p:ext>
            </p:extLst>
          </p:nvPr>
        </p:nvGraphicFramePr>
        <p:xfrm>
          <a:off x="467544" y="666564"/>
          <a:ext cx="5328839" cy="3076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 flipV="1">
            <a:off x="3995738" y="2204864"/>
            <a:ext cx="360362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356100" y="2204864"/>
            <a:ext cx="7921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753350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5257431"/>
              </p:ext>
            </p:extLst>
          </p:nvPr>
        </p:nvGraphicFramePr>
        <p:xfrm>
          <a:off x="688895" y="3793113"/>
          <a:ext cx="8239205" cy="2845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74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598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«Жилищно-коммунальное хозяйство»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64422221"/>
              </p:ext>
            </p:extLst>
          </p:nvPr>
        </p:nvGraphicFramePr>
        <p:xfrm>
          <a:off x="395536" y="620688"/>
          <a:ext cx="54726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H="1" flipV="1">
            <a:off x="1547813" y="1571625"/>
            <a:ext cx="503237" cy="35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68313" y="1557338"/>
            <a:ext cx="1079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924300" y="2744788"/>
            <a:ext cx="576263" cy="107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500563" y="2852738"/>
            <a:ext cx="9350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8" name="TextBox 18"/>
          <p:cNvSpPr txBox="1">
            <a:spLocks noChangeArrowheads="1"/>
          </p:cNvSpPr>
          <p:nvPr/>
        </p:nvSpPr>
        <p:spPr bwMode="auto">
          <a:xfrm>
            <a:off x="2329813" y="1844824"/>
            <a:ext cx="1150937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973,2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8588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15874513"/>
              </p:ext>
            </p:extLst>
          </p:nvPr>
        </p:nvGraphicFramePr>
        <p:xfrm>
          <a:off x="468313" y="3717032"/>
          <a:ext cx="8166771" cy="2635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587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823,7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744,7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309" y="18864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«Охрана окружающей среды»</a:t>
            </a:r>
          </a:p>
        </p:txBody>
      </p:sp>
      <p:graphicFrame>
        <p:nvGraphicFramePr>
          <p:cNvPr id="26627" name="Объект 3"/>
          <p:cNvGraphicFramePr>
            <a:graphicFrameLocks noGrp="1"/>
          </p:cNvGraphicFramePr>
          <p:nvPr>
            <p:ph sz="half" idx="1"/>
          </p:nvPr>
        </p:nvGraphicFramePr>
        <p:xfrm>
          <a:off x="454025" y="785813"/>
          <a:ext cx="5248275" cy="276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03" r:id="rId3" imgW="5249111" imgH="2767824" progId="Excel.Chart.8">
                  <p:embed/>
                </p:oleObj>
              </mc:Choice>
              <mc:Fallback>
                <p:oleObj r:id="rId3" imgW="5249111" imgH="2767824" progId="Excel.Chart.8">
                  <p:embed/>
                  <p:pic>
                    <p:nvPicPr>
                      <p:cNvPr id="0" name="Объект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785813"/>
                        <a:ext cx="5248275" cy="276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753350" y="342900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81989908"/>
              </p:ext>
            </p:extLst>
          </p:nvPr>
        </p:nvGraphicFramePr>
        <p:xfrm>
          <a:off x="539553" y="4005064"/>
          <a:ext cx="8166771" cy="2026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 flipV="1">
            <a:off x="4067944" y="1772816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27984" y="1772816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«Образование»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27651" name="TextBox 19"/>
          <p:cNvSpPr txBox="1">
            <a:spLocks noChangeArrowheads="1"/>
          </p:cNvSpPr>
          <p:nvPr/>
        </p:nvSpPr>
        <p:spPr bwMode="auto">
          <a:xfrm>
            <a:off x="2195736" y="2132856"/>
            <a:ext cx="1117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4 794,7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04150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68296755"/>
              </p:ext>
            </p:extLst>
          </p:nvPr>
        </p:nvGraphicFramePr>
        <p:xfrm>
          <a:off x="395536" y="450776"/>
          <a:ext cx="4824535" cy="3076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31208677"/>
              </p:ext>
            </p:extLst>
          </p:nvPr>
        </p:nvGraphicFramePr>
        <p:xfrm>
          <a:off x="467544" y="3645024"/>
          <a:ext cx="8439348" cy="3028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608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3 877,3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4 794,7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3 751,3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3 729,0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1 283,4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1 948,4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«Культура и кинематография»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</p:nvPr>
        </p:nvGraphicFramePr>
        <p:xfrm>
          <a:off x="187450" y="625451"/>
          <a:ext cx="5832648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2473325" y="2133600"/>
            <a:ext cx="11525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551,7</a:t>
            </a:r>
          </a:p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>
            <a:off x="1763713" y="1052513"/>
            <a:ext cx="647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7524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411413" y="1052513"/>
            <a:ext cx="360362" cy="431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75211113"/>
              </p:ext>
            </p:extLst>
          </p:nvPr>
        </p:nvGraphicFramePr>
        <p:xfrm>
          <a:off x="539552" y="4005064"/>
          <a:ext cx="8064896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415,6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«Социальная политика»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</p:nvPr>
        </p:nvGraphicFramePr>
        <p:xfrm>
          <a:off x="400299" y="915070"/>
          <a:ext cx="4824535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2195513" y="2060575"/>
            <a:ext cx="12239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285,5</a:t>
            </a:r>
          </a:p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99388" y="333375"/>
            <a:ext cx="1173162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60111695"/>
              </p:ext>
            </p:extLst>
          </p:nvPr>
        </p:nvGraphicFramePr>
        <p:xfrm>
          <a:off x="539553" y="4005064"/>
          <a:ext cx="8166771" cy="2519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«Физическая культура и спорт»</a:t>
            </a:r>
          </a:p>
        </p:txBody>
      </p:sp>
      <p:graphicFrame>
        <p:nvGraphicFramePr>
          <p:cNvPr id="30723" name="Объект 3"/>
          <p:cNvGraphicFramePr>
            <a:graphicFrameLocks noGrp="1"/>
          </p:cNvGraphicFramePr>
          <p:nvPr>
            <p:ph sz="half" idx="1"/>
          </p:nvPr>
        </p:nvGraphicFramePr>
        <p:xfrm>
          <a:off x="406400" y="641350"/>
          <a:ext cx="5080000" cy="305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3" r:id="rId3" imgW="5078408" imgH="3054361" progId="Excel.Chart.8">
                  <p:embed/>
                </p:oleObj>
              </mc:Choice>
              <mc:Fallback>
                <p:oleObj r:id="rId3" imgW="5078408" imgH="3054361" progId="Excel.Chart.8">
                  <p:embed/>
                  <p:pic>
                    <p:nvPicPr>
                      <p:cNvPr id="0" name="Объект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641350"/>
                        <a:ext cx="5080000" cy="305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740650" y="312738"/>
            <a:ext cx="1173163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49288219"/>
              </p:ext>
            </p:extLst>
          </p:nvPr>
        </p:nvGraphicFramePr>
        <p:xfrm>
          <a:off x="539553" y="4005064"/>
          <a:ext cx="8166771" cy="1041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«Средства массовой информации »</a:t>
            </a:r>
          </a:p>
        </p:txBody>
      </p:sp>
      <p:graphicFrame>
        <p:nvGraphicFramePr>
          <p:cNvPr id="31747" name="Объект 3"/>
          <p:cNvGraphicFramePr>
            <a:graphicFrameLocks noGrp="1"/>
          </p:cNvGraphicFramePr>
          <p:nvPr>
            <p:ph sz="half" idx="1"/>
          </p:nvPr>
        </p:nvGraphicFramePr>
        <p:xfrm>
          <a:off x="471488" y="569913"/>
          <a:ext cx="5360987" cy="312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27" r:id="rId3" imgW="5364945" imgH="3127519" progId="Excel.Chart.8">
                  <p:embed/>
                </p:oleObj>
              </mc:Choice>
              <mc:Fallback>
                <p:oleObj r:id="rId3" imgW="5364945" imgH="3127519" progId="Excel.Chart.8">
                  <p:embed/>
                  <p:pic>
                    <p:nvPicPr>
                      <p:cNvPr id="0" name="Объект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569913"/>
                        <a:ext cx="5360987" cy="312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V="1">
            <a:off x="3419475" y="1196975"/>
            <a:ext cx="504825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924300" y="1196975"/>
            <a:ext cx="9350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1420813" y="2349500"/>
            <a:ext cx="774700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522288" y="2565400"/>
            <a:ext cx="898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596188" y="306388"/>
            <a:ext cx="117316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87864193"/>
              </p:ext>
            </p:extLst>
          </p:nvPr>
        </p:nvGraphicFramePr>
        <p:xfrm>
          <a:off x="539553" y="4005064"/>
          <a:ext cx="8166771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2019-2021 годах </a:t>
            </a:r>
            <a:r>
              <a:rPr lang="ru-RU" altLang="ru-RU" sz="1400" dirty="0">
                <a:latin typeface="Georgia" panose="02040502050405020303" pitchFamily="18" charset="0"/>
              </a:rPr>
              <a:t/>
            </a:r>
            <a:br>
              <a:rPr lang="ru-RU" altLang="ru-RU" sz="1400" dirty="0">
                <a:latin typeface="Georgia" panose="02040502050405020303" pitchFamily="18" charset="0"/>
              </a:rPr>
            </a:br>
            <a:r>
              <a:rPr lang="ru-RU" altLang="ru-RU" sz="1400" dirty="0">
                <a:latin typeface="Georgia" panose="02040502050405020303" pitchFamily="18" charset="0"/>
              </a:rPr>
              <a:t>по </a:t>
            </a:r>
            <a:r>
              <a:rPr lang="ru-RU" altLang="ru-RU" sz="1400" dirty="0" smtClean="0">
                <a:latin typeface="Georgia" panose="02040502050405020303" pitchFamily="18" charset="0"/>
              </a:rPr>
              <a:t>программам</a:t>
            </a:r>
            <a:endParaRPr lang="ru-RU" sz="1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698602"/>
              </p:ext>
            </p:extLst>
          </p:nvPr>
        </p:nvGraphicFramePr>
        <p:xfrm>
          <a:off x="467544" y="758825"/>
          <a:ext cx="8280924" cy="5914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5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37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(ожидаемое исполнение)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Культура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463,5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480,6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504,0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440,4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440,4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образования и воспитания в городском округе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3 576,0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3 898,0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4 827,5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3 784,1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3 761,8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Социальная защита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118,9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148,0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156,3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163,4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167,4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359,6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287,6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267,5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242,0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242,0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городского округа Домодедово Московской области на 2014-2020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Экология и окружающая среда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18,1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Безопасность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40,1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Жилище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118,6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29,9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 комфортной городской среды на территории городского округа Домодедово на 2018-2022 годы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689,4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1 081,4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609,2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747,8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747,8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Предпринимательство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61,7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Эффективная власть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1 174,3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1 130,7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957,3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953,4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953,2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системы информирования населения о деятельности органов местного самоуправления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62,5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и функционирование дорожно-транспортного комплекса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480,8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869,4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502,9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575,5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570,9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25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Архитектура и градостроительство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32,7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развитие инженерной инфраструктуры и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2018-2022 г.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167,9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284,2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352,4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368,0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Газификация сельских населенных пунктов городского округа Домодедово Московской области на 2015-2019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048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9435538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</a:t>
            </a:r>
            <a:r>
              <a:rPr lang="ru-RU" sz="1400" dirty="0" smtClean="0">
                <a:latin typeface="Georgia" panose="02040502050405020303" pitchFamily="18" charset="0"/>
              </a:rPr>
              <a:t>расходы                                                                                                                 </a:t>
            </a:r>
            <a:r>
              <a:rPr lang="ru-RU" sz="1400" dirty="0" err="1" smtClean="0">
                <a:latin typeface="Georgia" panose="02040502050405020303" pitchFamily="18" charset="0"/>
              </a:rPr>
              <a:t>млн.руб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760378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Численность постоянного населения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(тыс. </a:t>
            </a:r>
            <a:r>
              <a:rPr lang="ru-RU" sz="1400" dirty="0" smtClean="0">
                <a:latin typeface="Georgia" panose="02040502050405020303" pitchFamily="18" charset="0"/>
              </a:rPr>
              <a:t>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7917636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234614"/>
              </p:ext>
            </p:extLst>
          </p:nvPr>
        </p:nvGraphicFramePr>
        <p:xfrm>
          <a:off x="539552" y="1052736"/>
          <a:ext cx="8280920" cy="5112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«Развитие библиотечного дела в городском округе Домодедово на 2017–2021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 библиотек (на 1 жителя в год)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Посещений на 1 жителя в год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4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роста числа пользователей библиотек муниципальных образований Московской области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33 800,00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33 900,00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8133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567631"/>
              </p:ext>
            </p:extLst>
          </p:nvPr>
        </p:nvGraphicFramePr>
        <p:xfrm>
          <a:off x="539552" y="1052736"/>
          <a:ext cx="8280920" cy="52348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«Укрепление материально-технической базы учреждений культуры и искусства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8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созданных парков культуры и отдыха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благоустроенных парков культуры и отдыха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4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нормативу обеспеченности парками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34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Модернизация материально-технической базы объектов культуры путем строительства, реконструкции, проведения капитального ремонта, технического переоснащения муниципальных учреждений культуры современным непроизводственным оборудованием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7551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536806"/>
              </p:ext>
            </p:extLst>
          </p:nvPr>
        </p:nvGraphicFramePr>
        <p:xfrm>
          <a:off x="539552" y="1052736"/>
          <a:ext cx="8280920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Мероприятия муниципальной программы "Культура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8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численности участников культурно-досуговых мероприятий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количества выставочных проектов, относительно уровня 2012 года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посетителей парков, 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общего количества посетителей музеев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туристических маршрутов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8357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458100"/>
              </p:ext>
            </p:extLst>
          </p:nvPr>
        </p:nvGraphicFramePr>
        <p:xfrm>
          <a:off x="539552" y="836712"/>
          <a:ext cx="8424936" cy="59046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«Дошкольное образование»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12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численности детей в возрасте от 3 до 7 лет, получающих дошкольное образование в текущем году, к сумме численности детей в возрасте от 3 до 7 лет, получающих дошкольное образование в текущем году, и численности детей в возрасте от 3 до 7 лет, находящихся в очереди на получение в текущем году дошкольного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50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численности детей в возрасте от 1,5 до 3 лет, осваивающих образовательные программы дошкольного образования, к сумме численности детей в возрасте от 1,5 до 3 лет, осваивающих образовательные программы дошкольного образования, и численности детей в возрасте от 1,5 до 3 лет, состоящих на учёте для предоставления места в дошкольном образовательном учреждении с предпочтительной датой приема в текущем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построенных дошкольных образовательных организаций по годам реализации программы, в том числе за счет внебюджетных источников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педагогических работников дошкольных образовательных организаций к среднемесячной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10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Ясли-детям - Создание и развитие ясельных групп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1,5 до 7 лет, охваченных дошкольным образованием, в общей численности детей-инвалидов данного возраста»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воспитанников дошкольных образовательных организаций, обучающихся по программам, соответствующим требованиям федерального государственного образовательного стандарта дошкольного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7444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60308"/>
              </p:ext>
            </p:extLst>
          </p:nvPr>
        </p:nvGraphicFramePr>
        <p:xfrm>
          <a:off x="539552" y="836712"/>
          <a:ext cx="8424936" cy="56886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«Общее образование»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11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Удельный вес численности обучающихся в образовательных организациях общего образования в соответствии с федеральными государственными образовательными стандартами в общей численности обучающихся в образовательных организациях общего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муниципальных общеобразовательных организаций, которым предоставлена возможность обучаться в соответствии с основными современными требованиями, в общей численности обучающихся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современных компьютеров (со сроком эксплуатации не более семи лет) на 100 обучающихся в общеобразовательных организациях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муниципальных общеобразовательных учреждений, обеспеченных горячим питанием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детей-инвалидов, обучающихся по программам общего образования с использованием дистанционных образовательных технологий (от общего числа детей-инвалидов, которым это показано)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9212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численности обучающихся, занимающихся в первую смену, в общей численности обучающихся общеобразовательных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6678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440032"/>
              </p:ext>
            </p:extLst>
          </p:nvPr>
        </p:nvGraphicFramePr>
        <p:xfrm>
          <a:off x="539552" y="836712"/>
          <a:ext cx="8424936" cy="5596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«Общее образование»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50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построенных общеобразовательных организаций по годам реализации программы, в том числе за счет внебюджетных источников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Современное управление школой - Качество школьного образования 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(соответствие стандарту качества управления общеобразовательными  организациями)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учреждений образования, обеспеченных доступом в информационно-телекоммуникационную сеть Интернет на скорости: для организаций дошкольного образования – не менее 2 Мбит/с; для общеобразовательных организаций, расположенных в городских населенных пунктах, – не менее 100 Мбит/с; для общеобразовательных организаций,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10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от общей численности детей- инвалидов школьного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новых мест в общеобразовательных организациях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педагогических работников общеобразовательных организаций общего образования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113,81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9483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631347"/>
              </p:ext>
            </p:extLst>
          </p:nvPr>
        </p:nvGraphicFramePr>
        <p:xfrm>
          <a:off x="539552" y="836712"/>
          <a:ext cx="8424936" cy="5544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848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7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19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103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334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«Дополнительное образование, воспитание и психолого-социальное сопровождение детей»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3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детей в возрасте от 5 до 18 лет, обучающихся по дополнительным образовательным программам в сфере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89,79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3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(от 5 до 18 лет), охваченных дополнительным общеразвивающими программами технической и естественнонаучной направленности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40,42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2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Школьные спортивные соревнования - Организация спортивных соревнований внутри школы - определение лучших . Межшкольные соревнования  окружные/районные, областные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60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53,47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760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 7 до 15 лет, подлежащих оздоровлению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92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привлекаемых к участию в творческих мероприятиях, от общего числа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7244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муниципальных общеобразовательных организациях, употребляющих наркотические средства и психотропные вещества, в результате проведения профилактических диагностических мероприятий в соответствии с законодательством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99286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197207"/>
              </p:ext>
            </p:extLst>
          </p:nvPr>
        </p:nvGraphicFramePr>
        <p:xfrm>
          <a:off x="539552" y="836712"/>
          <a:ext cx="8424936" cy="57514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«Дополнительное образование, воспитание и психолого-социальное сопровождение детей»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находящихся в трудной жизненной ситуации, охваченных отдыхом и оздоровлением, в общей численности детей в возрасте от 7 до 15 лет, находящихся в трудной жизненной ситуации, подлежащих оздоровлению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победителей и призеров творческих олимпиад, конкурсов и фестивалей межрегионального, федерального и международного уровня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численности детей и молодежи в возрасте от 5 до 18 лет, проживающих на территории Московской области и получающих услуги в сфере дополнительного образования в частных организациях, осуществляющих образовательную деятельность по дополнительным общеобразовательным программам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прошедших обучение по Программе подготовки граждан, выразивших желание стать усыновителями, опекунами или попечителями детей, оставшихся без попечения родителей, по отношению к общей численности граждан, изъявивших желание получить данную муниципальную услугу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106,47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педагогических работников организаций для детей-сирот и детей, оставшихся без попечения родителей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84,72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1331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470395"/>
              </p:ext>
            </p:extLst>
          </p:nvPr>
        </p:nvGraphicFramePr>
        <p:xfrm>
          <a:off x="539552" y="836712"/>
          <a:ext cx="8424936" cy="3397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«Обеспечивающая подпрограмма»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численности педагогических и руководящих работников муниципальных дошкольных и общеобразовательных организаций, прошедших в течение последних 3 лет повышение квалификации или профессиональную переподготовку, в общей численности педагогических и руководящих работников общеобразовательных организаций до 100 процентов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0820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790534"/>
              </p:ext>
            </p:extLst>
          </p:nvPr>
        </p:nvGraphicFramePr>
        <p:xfrm>
          <a:off x="539552" y="836712"/>
          <a:ext cx="8424936" cy="554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«Социальная поддержка граждан пожилого возраста, ветеранов, инвалидов и других категорий граждан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мат.помощи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граждан, пострадавших от радиационных воздействий,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мат. помощь бывших несовершеннолетних узников концлагерей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мат. помощь граждан, пострадавшим от политических репрессий,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единовременною мат.помощь участников Курской битвы, включая вдов,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мат.помощь участников обороны Москвы, включая вдов,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мат. помощь участников обороны Ленинграда,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мат. помощь участников Сталинградской битвы,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761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155714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</a:t>
            </a:r>
            <a:r>
              <a:rPr lang="ru-RU" sz="1400" dirty="0" smtClean="0">
                <a:latin typeface="Georgia" panose="02040502050405020303" pitchFamily="18" charset="0"/>
              </a:rPr>
              <a:t>     (руб.)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433279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203196"/>
              </p:ext>
            </p:extLst>
          </p:nvPr>
        </p:nvGraphicFramePr>
        <p:xfrm>
          <a:off x="539552" y="836712"/>
          <a:ext cx="8424936" cy="58638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«Социальная поддержка граждан пожилого возраста, ветеранов, инвалидов и других категорий граждан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мат.помощь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участников ВОВ ко Дню Победы, включая вдов, граждан возрастной группы рождения с 22.06.1927 по 03.09.1945г. и тружеников тыла зарегистрированных по месту жительства на территории городского округа Домодедово,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мат.помощь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семей погибших участников Афганских событий и локальных войн,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выплаты единовременной материальной помощи инвалидов всех категорий в рамках проведения Дня инвалида,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служащих и почетных граждан городского округа Домодедово получивших ежемесячную доплату к пенсии, от общего  утвержденного  списка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 получивших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льготую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подписку на периодические печатные издания следующим категориям граждан от общего списка: инвалидам, получающим региональную доплату к пенсии на основании Постановления Правительства Московской области от 19.01.2012 №69/54; малоимущим семьям, малоимущим одиноко проживающим гражданам и иным категориям граждан, получающим государственную социальную помощь в соответствии с Законом РФ от 17.07.1999 № 178-ФЗ; семьям с детьми-инвалидами, получающим ежемесячное пособие на ребенка-инвалида в соответствии с Законом МО от 12.01.2006 №1/2006-ОЗ; представителям Домодедовской районной организации Всероссийского общества инвалидов; членам Домодедовской местной организации Московской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областой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организации Всероссийского общества слепых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2278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031260"/>
              </p:ext>
            </p:extLst>
          </p:nvPr>
        </p:nvGraphicFramePr>
        <p:xfrm>
          <a:off x="539552" y="836712"/>
          <a:ext cx="8424936" cy="52379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«Социальная поддержка граждан пожилого возраста, ветеранов, инвалидов и других категорий граждан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выплату единовременной материальной помощи малоимущих граждан от общего числа обратившихся и получивших ежемесячную доплату к пенсии бывших руководителей исполнительного комитета Домодедовского городского Совета и Домодедовского комитета КПСС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материальную помощь граждан, находящихся в трудной жизненной ситуации,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получивших единовременную материальную помощь по медицинским показаниям,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Бесплатные обеды малоимущим семьям, малоимущим одиноко проживающим гражданам и иным категориям граждан, получающим государственную социальную помощь в соответствии с Законом РФ от 17.07.1999 №178-ФЗ; гражданам, размер пенсии которых ниже величины прожиточного минимума, из числа получателей жилищной субсидии; детям-инвалидам, имеющим одного родителя либо лицо, его заменяющее, детям-инвалидам, проживающим в семьях со среднедушевым доходом, размер которого не превышает величину прожиточного минимума, получающих пособие в соответствии с Законом Московской области от 12.01.2006 №1/2006-ОЗ "О мерах социальной поддержки семьи и детей в Московской области"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10 583,00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0844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246792"/>
              </p:ext>
            </p:extLst>
          </p:nvPr>
        </p:nvGraphicFramePr>
        <p:xfrm>
          <a:off x="539552" y="836712"/>
          <a:ext cx="8424936" cy="4878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«Социальная поддержка граждан пожилого возраста, ветеранов, инвалидов и других категорий граждан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субсидии на оплату жилого помещения и коммунальных услуг малоимущих семей, оказавшихся в трудной жизненной ситуации, которую они не могут преодолеть самостоятельно по независящим от них причинам, не имеющих возможности предоставления полного пакета документов для назначения субсидии и имеющие среднедушевой доход ниже величины прожиточного минимума в Московской области (не попадающих под действие Постановления Правительства РФ от 14 декабря 2005 года №761 "О предоставлении субсидий на оплату жилого помещения и коммунальных услуг",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отдельных категорий граждан получивших компенсацию на оплату жилищно-коммунальных услуг,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получивших   субсидию на оплату жилья и коммунальных услуг,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льготной категории граждан  получивших выплаты по капитальному ремонту жилищного фонда,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42354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352766"/>
              </p:ext>
            </p:extLst>
          </p:nvPr>
        </p:nvGraphicFramePr>
        <p:xfrm>
          <a:off x="539552" y="836712"/>
          <a:ext cx="8424936" cy="4536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«Формирование доступной среды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технических средств реабилитации для граждан с ограниченными возможностями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 - Доступность для инвалидов и других маломобильных групп населения муниципальных  приоритетных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 оборудования, строительство пандусов для обеспечения беспрепятственного доступа маломобильных групп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специализированных велосипедов  детям- инвалидам для преодоления препятствий в общении с обычными детьми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тренажера-вертикализатора для граждан с ограниченными возможностями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94239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693759"/>
              </p:ext>
            </p:extLst>
          </p:nvPr>
        </p:nvGraphicFramePr>
        <p:xfrm>
          <a:off x="539552" y="836712"/>
          <a:ext cx="8424936" cy="57095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«Создание условий для оказания медицинской помощи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врачами (на 10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тыс.населения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Привлечение участковых врачей 1 врач-1 участок - Отсутствие (сокращение) дефицита врачей - привлечение/ стимулирование/жилье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населения, которым проведены профилактические осмотры на туберкулез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 обеспеченности полноценным питанием беременных женщин, кормящих матерей и детей в возрасте до трех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медицинских работников государственных учреждений здравоохранения муниципального образования, обеспеченных жилыми помещениями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Диспансеризация - Доля населения, прошедшего диспансеризацию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в муниципальных общеобразовательных учреждениях, прошедших профилактические осмотры с целью раннего выявления лиц, допускающих немедицинское потребление наркотических средств от количества обучающихся с 13 лет в общеобразовательных организациях, подлежащих профосмотрам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239,15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Смертность от дорожно-транспортных происшествий (по данным Росстата)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100 тысяч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3863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328086"/>
              </p:ext>
            </p:extLst>
          </p:nvPr>
        </p:nvGraphicFramePr>
        <p:xfrm>
          <a:off x="539552" y="836712"/>
          <a:ext cx="8424936" cy="5535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 городского округа Домодедово на 2017-2021 годы»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«Развитие физической культуры и спорта в городском округе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тренировочных площадок муниципальных образований Московской области, соответствующих требованиям ФИФА, предназначенных для проведения предсоревновательных тренировок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использования существующих объектов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муниципального образования Московской области, выполнивших нормативы Всероссийского физкультурно-спортивного комплекса «Готов к труду и обороне» (ГТО), в общей численности населения, принявшего участие в сдаче нормативов Всероссийского физкультурно-спортивного комплекса «Готов к труду и обороне» (ГТО)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30,90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и студентов муниципального образования Московской области , выполнивших нормативы Всероссийского физкультурно-спортивного комплекса «Готов к труду и обороне» (ГТО), в общей численности обучающихся и студентов, принявших участие в сдаче нормативов Всероссийского физкультурно-спортивного комплекса «Готов к труду и обороне» (ГТО)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физической культуры и спорта, на которых произведена модернизация материально-технической базы путем проведения капитального ремонта и технического переоснащения в муниципальных образованиях Московской области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плоскостных спортивных сооружений  в муниципальных образованиях Московской области, на которых проведен капитальный ремонт и приобретено оборудование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9858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193583"/>
              </p:ext>
            </p:extLst>
          </p:nvPr>
        </p:nvGraphicFramePr>
        <p:xfrm>
          <a:off x="539552" y="836712"/>
          <a:ext cx="8424936" cy="58020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«Спорт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«Развитие физической культуры и спорта в городском округе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Фактическая обеспеченность населения Московской области объектами спорта (единовременная пропускная способность объектов спорта) на 10 000 населения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10 000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307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организаций, оказывающих услуги по спортивной подготовке в соответствии с федеральными стандартами спортивной подготовки, в общем количестве организаций в сфере физической культуры и спорта Московской области, в том числе для лиц с ограниченными возможностями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9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жителей, занимающихся в спортивных организациях, в общей численности детей и молодежи в возрасте 6 - 15 лет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населения городского округа Домодедово, занятого в экономике, занимающегося физической культурой и спортом, в общей численности населения, занятого в экономике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2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скейт-парков в муниципальных образованиях Московской области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и студентов, систематически занимающихся физической культурой и спортом, в общей численности обучающихся и студентов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1307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муниципальном образовании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912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муниципального образования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45,10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9912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площадок для сдачи нормативов комплекса «Готов к труду и обороне» в муниципальных образованиях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25586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68164"/>
              </p:ext>
            </p:extLst>
          </p:nvPr>
        </p:nvGraphicFramePr>
        <p:xfrm>
          <a:off x="539552" y="836712"/>
          <a:ext cx="8424936" cy="4495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«Спорт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 «Молодое поколение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мероприятий патриотической тематики, в том числе по допризывной подготовке для подростков и молодежи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1 594,00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307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молодых граждан, участвующих в деятельности общественных организаций и объединений, к общему числу молодых граждан в городского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9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молодых граждан, принимающих участие в мероприятиях, направленных на поддержку талантливой молодежи, молодежных социально-значимых инициатив, к общему числу молодых граждан в городском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молодых граждан, принимающих участие в добровольческой деятельности, к общему числу молодых граждан в городского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2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молодых граждан, принимающих участие в мероприятиях по гражданско-патриотическому,  воспитанию, к общему числу молодых граждан в городском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Работай с молодежью - Уровень обеспеченности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учреждениями по работе с молодежью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8101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498644"/>
              </p:ext>
            </p:extLst>
          </p:nvPr>
        </p:nvGraphicFramePr>
        <p:xfrm>
          <a:off x="539552" y="836712"/>
          <a:ext cx="8424936" cy="5645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программа  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«Развитие отраслей сельского хозяйства городского округа Домодедово Московской области на 2014-2020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зерновых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Тонна на 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24 994,50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307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9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семейных животноводческих ферм, осуществляющих развитие своих хозяйств за счет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грантовой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поддержки (за отчетный год)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производства продукции животноводства в хозяйствах всех категорий (в сопоставимых ценах к предыдущему году)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2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скота и птицы на убой в хозяйствах (в живом весе)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Тонна; метрическая тонна (1000 кг)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18 711,00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16 409,00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16 409,00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16 409,00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молока сельскохозяйственными предприятиями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Тонна; метрическая тонна (1000 кг)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44 815,70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42 729,00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42 729,00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42 729,00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производства продукции растениеводства в хозяйствах всех категорий (в сопоставимых ценах к предыдущему году)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молока хозяйства во всех категориях хозяйств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Тонна; метрическая тонна (1000 кг)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50 626,40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49 795,00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49 945,00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516869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710880"/>
              </p:ext>
            </p:extLst>
          </p:nvPr>
        </p:nvGraphicFramePr>
        <p:xfrm>
          <a:off x="539552" y="836712"/>
          <a:ext cx="8424936" cy="48847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программа  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«Развитие отраслей сельского хозяйства городского округа Домодедово Московской области на 2014-2020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крестьянских (фермерских) хозяйств, начинающих фермеров, осуществивших проекты создания и развития своих хозяйств с помощью государственной поддержки (за отчетный год)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Земля должна работать - Вовлечение в оборот земель сельхозназначения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племенного поголовья коров молочного направления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 скота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племенного поголовья крупного рогатого скота мясного направления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 скота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планируемых к отлову безнадзорных животных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Хозяйствуй умело - Индекс производства продукции сельского хозяйства в хозяйствах всех категорий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Вовлечение в оборот выбывших сельско-хозяйственных угодий за счет проведения культуртехнических работ сельскохозяйственными товаро-производителями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обрабатываемой пашни в общей площади пашни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154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402310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Общая численность безработных граждан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(чел.)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1018611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077636"/>
              </p:ext>
            </p:extLst>
          </p:nvPr>
        </p:nvGraphicFramePr>
        <p:xfrm>
          <a:off x="539552" y="836712"/>
          <a:ext cx="8424936" cy="23418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программа  «Сельское хозяйство городского округа Домодедово Московской области на 2014-2020 годы»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«Устойчивое развитие сельских территорий на 2014-2020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(приобретение) жилья для граждан, проживающих в сельской местности, в том числе молодых семей и молодых специалистов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26343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477656"/>
              </p:ext>
            </p:extLst>
          </p:nvPr>
        </p:nvGraphicFramePr>
        <p:xfrm>
          <a:off x="539552" y="836712"/>
          <a:ext cx="8424936" cy="22467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программа  «Сельское хозяйство городского округа Домодедово Московской области на 2014-2020 годы»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3.«Борьба с борщевиком Сосновского на территории городского округа Домодедово Московской области на 2018-2020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площади, занятой борщевиком Сосновского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гектаров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09594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231649"/>
              </p:ext>
            </p:extLst>
          </p:nvPr>
        </p:nvGraphicFramePr>
        <p:xfrm>
          <a:off x="539552" y="836712"/>
          <a:ext cx="8424936" cy="50066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«Охрана  окружающей среды 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исследуемых компонентов окружающей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сброса загрязняющих веществ в стоках и повышение качества очистки сточных вод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несанкционированных (стихийных свалок (навалов), в общем числе выявленных несанкционированных (стихийных) свалок (навалов)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изданной экологической литературы (детский экологический атлас)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мероприятий по экологическому воспитанию и просвещению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расходов на природоохранную деятельность, установленных муниципальной экологической программой, нормативу расходов на природоохранную деятельность, установленному Правительством Московской области (28,6 руб./чел.)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очищенных береговых зон водоемов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Обустройство  и содержание зон отдыха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96865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165132"/>
              </p:ext>
            </p:extLst>
          </p:nvPr>
        </p:nvGraphicFramePr>
        <p:xfrm>
          <a:off x="539552" y="836712"/>
          <a:ext cx="8424936" cy="3276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«Обеспечение безопасности гидротехнических сооружений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обследованных гидротехнических сооружений, находящихся в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Количество  гидротехнических сооружений, занесенных в реестр объектов недвижимости в качестве бесхозяйных, к общему количеству выявленных бесхозяйных сооружений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плановых работ по содержанию гидротехнических сооружений находящихся в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гидротехнических  сооружений, находящихся в муниципальной собственности, для которых разработана проектно-сметная документация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063305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374334"/>
              </p:ext>
            </p:extLst>
          </p:nvPr>
        </p:nvGraphicFramePr>
        <p:xfrm>
          <a:off x="539552" y="836712"/>
          <a:ext cx="8424936" cy="47643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«Охрана особо охраняемых природных   территорий  местного значения, городских лесов и лесопарковых зон и зон озелененных территорий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санитарно-оздоровительных мероприятий проведенных в зонах озелененных территорий, в общем объеме санитарно-оздоровительных мероприятий в зонах озелененных территорий, требующих выполнения.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Посадка зеленых насаждений в границах зон  озелененных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3 257,00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площади озелененных территорий, на которых проведены работы по инвентаризации зеленых насаждений, в общей площади озелененных территорий требующих проведения инвентаризации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обследованных территорий, покрытых зелеными насаждениями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фактической площади озелененных территорий минимально необходимой площади озелененных территорий согласно нормативам градостроительного проектирования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земель находящихся в муниципальной собственности, на которых проведены работы по уничтожению сорной растительности (борщевик Сосновского) в общей площади земель предназначенных для восстановления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проводимых работ по уничтожению сорной растительности (борщевик Сосновского)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17231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743462"/>
              </p:ext>
            </p:extLst>
          </p:nvPr>
        </p:nvGraphicFramePr>
        <p:xfrm>
          <a:off x="539552" y="836712"/>
          <a:ext cx="8424936" cy="3148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«Безопасность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«Снижение рисков, смягчение последствий возникновения  чрезвычайных ситуаций природного и техногенного характера на территории городского округа Домодедово на 2017 - 2021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готовности муниципального образования Московской области к действиям по предназначению при возникновении чрезвычайных ситуациях (происшествиях) природного и техногенного характера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органом местного самоуправления Московской области обеспечения безопасности людей на воде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77164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928694"/>
              </p:ext>
            </p:extLst>
          </p:nvPr>
        </p:nvGraphicFramePr>
        <p:xfrm>
          <a:off x="539552" y="836712"/>
          <a:ext cx="8424936" cy="3020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«Безопасность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«Развитие и совершенствование системы оповещения и информирования населения городского округа Домодедово на 2017 - 2021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процента территории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муниципального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 Московской области покрытия системой централизованного оповещения и информирования при чрезвычайных ситуациях или угрозе их возникновения на территории муниципального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построения и развития систем аппаратно-программного комплекса «Безопасный город» на территории муниципального образования Московской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61572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617966"/>
              </p:ext>
            </p:extLst>
          </p:nvPr>
        </p:nvGraphicFramePr>
        <p:xfrm>
          <a:off x="539552" y="836712"/>
          <a:ext cx="8424936" cy="2904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«Безопасность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«Обеспечение пожарной безопасности на территории городского округа Домодедово на 2017 - 2021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городского округа Домодедово Московской области, по отношению к базовому периоду.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пожаров на 100 тысяч человек населения, проживающего на территории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Подмосковье без пожаров - Снижение количества пожаров, погибших и травмированных на 10 тыс.населения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3504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614082"/>
              </p:ext>
            </p:extLst>
          </p:nvPr>
        </p:nvGraphicFramePr>
        <p:xfrm>
          <a:off x="539552" y="836712"/>
          <a:ext cx="8424936" cy="24017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«Безопасность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.«Обеспечение мероприятий гражданской обороны на территории городского округа Домодедово на 2017 - 2021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степени готовности муниципального образования Московской области в области гражданской обороны по отношению к базовому показателю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02736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890014"/>
              </p:ext>
            </p:extLst>
          </p:nvPr>
        </p:nvGraphicFramePr>
        <p:xfrm>
          <a:off x="539552" y="836712"/>
          <a:ext cx="8424936" cy="57422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«Безопасность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5. «Профилактика преступлений и иных правонарушений на территории городского округа Домодедово на 2017- 2021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Безопасный город - Безопасность проживания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объектов социальной сферы, мест с массовым пребыванием людей и коммерческих объектов, оборудованных системами видеонаблюдения и подключенных к системе «Безопасный регион», в общем числе таковых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обеспеченности помещениями для работы участковых уполномоченных полиции в муниципальных образованиях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63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народных дружинников на 10 тысяч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10 000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социальных объектов (учреждений), оборудованных в целях антитеррористической защищенности средствами обеспечения безопасности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количества выявленных административных правонарушений при содействии членов народных дружин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322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доли несовершеннолетних в общем числе лиц, совершивших преступления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963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количества преступлений экстремистского характера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лиц (школьников и студентов), охваченных профилактическими медицинскими осмотрами с целью раннего выявления незаконного потребления наркотических средств и психотропных веществ (не менее 7% ежегодно).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числа лиц, состоящих на диспансерном учете с диагнозом «Употребление наркотиков с вредными последствиями» (не менее 2% ежегодно).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5 %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2 359,00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2 241,00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2 129,00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2 023,00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339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925616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</a:t>
            </a:r>
            <a:r>
              <a:rPr lang="ru-RU" sz="1400" dirty="0" smtClean="0">
                <a:latin typeface="Georgia" panose="02040502050405020303" pitchFamily="18" charset="0"/>
              </a:rPr>
              <a:t>(</a:t>
            </a:r>
            <a:r>
              <a:rPr lang="ru-RU" sz="1400" dirty="0">
                <a:latin typeface="Georgia" panose="02040502050405020303" pitchFamily="18" charset="0"/>
              </a:rPr>
              <a:t>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1959489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138308"/>
              </p:ext>
            </p:extLst>
          </p:nvPr>
        </p:nvGraphicFramePr>
        <p:xfrm>
          <a:off x="539552" y="836712"/>
          <a:ext cx="8424936" cy="24017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«Обеспечение жильем молодых семей городского округа Домодедово на 2017-2021годы»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молодых семей, получивших свидетельство о праве на получение социальной выплаты на приобретение (строительство) жилого помещения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36120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625883"/>
              </p:ext>
            </p:extLst>
          </p:nvPr>
        </p:nvGraphicFramePr>
        <p:xfrm>
          <a:off x="539552" y="836712"/>
          <a:ext cx="8424936" cy="4706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«Обеспечение жильем отдельных категорий граждан, установленных федеральным законодательством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уволенных с военной службы, и приравненных к ним лиц,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ветеранов и инвалидов Великой Отечественной войны, членов семей погибших (умерших) инвалидов и участников Великой Отечественной войны,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6721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592890"/>
              </p:ext>
            </p:extLst>
          </p:nvPr>
        </p:nvGraphicFramePr>
        <p:xfrm>
          <a:off x="539552" y="836712"/>
          <a:ext cx="8424936" cy="3630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«Обеспечение жильем детей-сирот, оставшихся без попечения родителей, лиц из числа детей-сирот и детей, оставшихся без попечения родителей  на 2017-2021 годы»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детей 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лиц из их числа, которые подлежат обеспечению жилыми помещениями, в отчетном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66571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567629"/>
              </p:ext>
            </p:extLst>
          </p:nvPr>
        </p:nvGraphicFramePr>
        <p:xfrm>
          <a:off x="539552" y="836712"/>
          <a:ext cx="8424936" cy="22798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«Улучшение жилищных условий семей, имеющих семь и более детей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семьям, имеющим семь и более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26525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790291"/>
              </p:ext>
            </p:extLst>
          </p:nvPr>
        </p:nvGraphicFramePr>
        <p:xfrm>
          <a:off x="539552" y="836712"/>
          <a:ext cx="8424936" cy="40533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5. «Комплексное освоение земельных участков в целях жилищного строительства и развитие застроенных территорий городского округа Домодедово на 2017-2021 годы».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жилья по стандартам эконом-класса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272,18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211,49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объектов, исключенных из перечня проблемных объектов в отчетном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пострадавших граждан-соинвесторов, права которых обеспечены в отчетном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Держим стройки на контроле -  Количество объектов, находящихся на контроле Минстроя МО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Решаем проблемы обманутых дольщиков - Количество обманутых дольщиков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Проблемные стройки (Подмосковья) - Количество проблемных объектов, по которым нарушены права участников долевого строительства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 аварийному жилью - Исполнение программы "Переселение граждан из  аварийного жилого фонда в МО на 2016-2020 года"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00460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471331"/>
              </p:ext>
            </p:extLst>
          </p:nvPr>
        </p:nvGraphicFramePr>
        <p:xfrm>
          <a:off x="539552" y="836712"/>
          <a:ext cx="8424936" cy="2359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6.  «Обеспечение жилыми помещениями граждан, состоящих на учете в качестве нуждающихся в жилых помещениях, предоставляемых по договорам социального найма на 2017-2021 годы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семей, получивших жилые помещения и улучшивших свои жилищные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858573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671519"/>
              </p:ext>
            </p:extLst>
          </p:nvPr>
        </p:nvGraphicFramePr>
        <p:xfrm>
          <a:off x="539552" y="836712"/>
          <a:ext cx="8424936" cy="3375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«Формирование современной комфортной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«Комфортная городская среда на территории городского округа Домодедово»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благоустроенных общественных и дворовых территорий от общего количества общественных и дворовых территорий Московской области (по результатам инвентаризации)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общественных территорий (в разрезе видов территорий), в том числе: - зоны отдыха; пешеходные зоны; набережные; - скверы; - площади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обустроенными дворовыми территориями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60/195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70/228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80/261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90/294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детских игровых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Чистое Подмосковье - Заключение и исполнение договоров на вывоз отходов в ИЖС и СНТ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559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577520"/>
              </p:ext>
            </p:extLst>
          </p:nvPr>
        </p:nvGraphicFramePr>
        <p:xfrm>
          <a:off x="539552" y="836712"/>
          <a:ext cx="8424936" cy="39123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«Формирование современной комфортной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«Благоустройство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муниципальных образований Московской области обеспечивающих условия для повышения уровня благоустройства территорий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муниципальных образований МО, обеспечивающих условия для повышения уровня благоустройства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уровня износа электросетевого хозяйства систем наружного освещения с применением СИП и высокоэффективных светильников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электросетевого хозяйства, систем наружного и архитектурно-художественного освещения на которых реализованы мероприятия по устройству и капитальному ремонту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Светлый город - Приведение к нормативному освещению улиц, проездов, набережных в городских и сельских поселениях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27170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071556"/>
              </p:ext>
            </p:extLst>
          </p:nvPr>
        </p:nvGraphicFramePr>
        <p:xfrm>
          <a:off x="539552" y="836712"/>
          <a:ext cx="8424936" cy="3395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«Формирование современной комфортной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«Создание условий для обеспечения комфортного проживания жителей в многоквартирных домах городского округа Домодедово»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образований Московской области обеспечивающих условия для комфортного проживания жителей в многоквартирных домах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МКД, в которых проведен капитальный ремонт в рамках региональной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многоквартирных домов, прошедших комплексный капитальный ремонт и соответствующих нормальному классу энергоэффективности и выше (A, B, C, D)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Новая культура сбора отходов (ТКО) - Оснащение контейнерных площадок МКД контейнерами для раздельного сбора отходов (ТКО)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73258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85292"/>
              </p:ext>
            </p:extLst>
          </p:nvPr>
        </p:nvGraphicFramePr>
        <p:xfrm>
          <a:off x="539552" y="836712"/>
          <a:ext cx="8424936" cy="35173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«Предпринимательство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«Развитие малого и среднего предпринимательства в городском округе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Малый бизнес большого региона - Прирост количества субъектов малого и среднего предпринимательства на 10 тыс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117,24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Создаем рабочие места в малом бизнесе - Отношение численности работников МСП к численности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субъектов малого и среднего предпринимательства в среднесписочной численности работников (без внешних совместителей) всех предприятий и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малых и средних предприятий на 1 тысячу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вновь созданных предприятий малого и среднего бизнеса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929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7017972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</a:t>
            </a:r>
            <a:r>
              <a:rPr lang="ru-RU" sz="1400" dirty="0" smtClean="0">
                <a:latin typeface="Georgia" panose="02040502050405020303" pitchFamily="18" charset="0"/>
              </a:rPr>
              <a:t>           </a:t>
            </a:r>
            <a:r>
              <a:rPr lang="ru-RU" sz="1400" dirty="0">
                <a:latin typeface="Georgia" panose="02040502050405020303" pitchFamily="18" charset="0"/>
              </a:rPr>
              <a:t>(кв. м 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2955644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478781"/>
              </p:ext>
            </p:extLst>
          </p:nvPr>
        </p:nvGraphicFramePr>
        <p:xfrm>
          <a:off x="539552" y="836712"/>
          <a:ext cx="8424936" cy="28887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«Предпринимательство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«Содействие занятости населения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официально регистрируемой безработицы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0,52-0,55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0,50-0,52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0,49-0,51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0,48-0,51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пострадавших в результате несчастных случаев на производстве со смертельным исходом, в расчете на 1000 работающих (по кругу организаций муниципальной собственности)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0,079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рабочих мест, на которых проведена специальная оценка условий труда, в общем количестве рабочих мест (по кругу организаций муниципальной собственности)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22903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633192"/>
              </p:ext>
            </p:extLst>
          </p:nvPr>
        </p:nvGraphicFramePr>
        <p:xfrm>
          <a:off x="539552" y="836712"/>
          <a:ext cx="8424936" cy="3668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«Предпринимательство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«Развитие конкуренции в городском округе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закупок среди субъектов малого предпринимательства, социально ориентированных некоммерческих организаций, осуществляемых в соответствии с Федеральным законом № 44-ФЗ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реализованных требований Стандарта развития конкуренции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обоснованных, частично обоснованных жалоб в Федеральную антимонопольную службу (ФАС России) (от общего количества опубликованных торгов)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общей экономии денежных средств от общей суммы объявленных торгов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несостоявшихся торгов от общего количества объявленных торгов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количество участников на торгах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участников в одной процедуре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16597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042468"/>
              </p:ext>
            </p:extLst>
          </p:nvPr>
        </p:nvGraphicFramePr>
        <p:xfrm>
          <a:off x="539552" y="836712"/>
          <a:ext cx="8424936" cy="45110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«Предпринимательство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«Инвестиции городского округа Домодедово на 2017-2021 годы»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инвестиций, привлеченных в основной капитал по инвестиционным проектам (без учета бюджетных инвестиций и жилищного строительства), находящимся в системе ЕАС ПИП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26 636,82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26 235,00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30 170,00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35 299,00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рабочих 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Инвестируй в Подмосковье - Объем инвестиций, привлеченных в основной капитал  (без учета бюджетных инвестиций и жилищного строительства), на душу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181,84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181,93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182,11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182,26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заполняемости индустриального парка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привлеченных резидентов индустриальных парков, технопарков, промышленных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резидентов индустриальных парков, технопарков, промышленных площадок начавших производство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новых индустриальных парков, технопарков, промышленных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без долгов - Задолженность по выплате заработной платы (количество организаций; численность работников, сумма задолженности)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58279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345198"/>
              </p:ext>
            </p:extLst>
          </p:nvPr>
        </p:nvGraphicFramePr>
        <p:xfrm>
          <a:off x="539552" y="836712"/>
          <a:ext cx="8424936" cy="5616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«Предпринимательство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5. «Развитие потребительского рынка и услуг на территории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площадью торговых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Квадратные метры на 1000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1 021,40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1 055,20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1 106,30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1 135,30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ярмарок на одно место, включенное в сводный перечень мест для проведения ярмарок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доставок товаров автолавками и автомагазинами в сельские населенные пункты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 в неделю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38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розничных рынков, несоответствующих требованиям законодательства, от общего количества выявленных несанкционированных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объектов по продаже отечественной сельскохозяйственной продукции «Подмосковный фермер»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Прирост посадочных мест на объектах общественного 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услугами общественного 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Пос. мест /на 1000 жите­лей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00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рабочих мест на объектах бытовых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банных объектов по программе "100 бань Подмосковья"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2781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территории муниципального образования муниципального казенного учреждения в сфере погребения и похоронного дела по принципу: 1 муниципальный район/городской округ – 1 МКУ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9838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Чистое кладбище - Доля кладбищ, соответствующих требованиям Порядка деятельности общественных кладбищ и крематориев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Цивилизованная торговля - Эффективность работы органов местного самоуправления по организации торговой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86881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691976"/>
              </p:ext>
            </p:extLst>
          </p:nvPr>
        </p:nvGraphicFramePr>
        <p:xfrm>
          <a:off x="539552" y="836712"/>
          <a:ext cx="8424936" cy="5607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необходимым компьютерным оборудованием с предустановленным общесистемным программным обеспечением и организационной техникой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ОМСУ муниципального образования Московской области, обеспеченных необходимыми услугами связи в том числе для оказания государственных и муниципальных услуг в электронной форме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38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персональных компьютеров, используемых на рабочих местах работников ОМСУ муниципального образования Московской области,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подписи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932286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413799"/>
              </p:ext>
            </p:extLst>
          </p:nvPr>
        </p:nvGraphicFramePr>
        <p:xfrm>
          <a:off x="539552" y="836712"/>
          <a:ext cx="8424936" cy="58371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граждан, использующих механизм получения государственных и муниципальных услуг в электронной форме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00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граждан, зарегистрированных в ЕСИА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Качественные услуги - Доля муниципальных (государственных) услуг, по которым нарушены  регламентные сроки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781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Удобные услуги -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38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Ответь вовремя -  Доля жалоб, поступивших на портал «Добродел», по которым нарушен срок подготовки ответа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Обратная  связь - Доля зарегистрированных обращений граждан, требующих устранение проблемы, по которым в регламентные сроки предоставлены ответы, подтверждающие их решение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ОМСУ муниципального образования Московской области, а также находящихся в их ведении организаций, предприятий и учреждений, участвующих в планировании, подготовке, проведении и контроле исполнения конкурентных процедур с использованием ЕАСУЗ, включая подсистему портал исполнения контрактов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ОМСУ муниципального образования Московской области, а также находящихся в их ведении организаций и учреждений, использующих ЕИСУГИ для учета и контроля эффективности использования государственного и муниципального имущества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46712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280646"/>
              </p:ext>
            </p:extLst>
          </p:nvPr>
        </p:nvGraphicFramePr>
        <p:xfrm>
          <a:off x="539552" y="836712"/>
          <a:ext cx="8424936" cy="57541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 ЖКХ МО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учреждений образования, обеспеченных доступом в информационно-телекоммуникационную сеть Интернет на скорости: для организаций дошкольного образования – не менее 2 Мбит/с; для общеобразовательных организаций, расположенных в городских населенных пунктах, – не менее 100 Мбит/с; для общеобразовательных организаций,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современных компьютеров (со сроком эксплуатации не более семи лет) на 100 обучающихся в общеобразовательных организациях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организаций в муниципальном образовании Московской обеспеченных современными аппаратно-программными комплексами со средствами криптографической защиты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положительно рассмотренных заявлений на размещение антенно-мачтовых сооружений связи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18641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39775"/>
              </p:ext>
            </p:extLst>
          </p:nvPr>
        </p:nvGraphicFramePr>
        <p:xfrm>
          <a:off x="539552" y="836712"/>
          <a:ext cx="8424936" cy="33151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 на 2017-2021 годы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время ожидания в очереди при обращении заявителя в МФЦ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Быстрые услуги - Доля заявителей МФЦ,ожидающих в очереди более 12,5 минут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61297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016813"/>
              </p:ext>
            </p:extLst>
          </p:nvPr>
        </p:nvGraphicFramePr>
        <p:xfrm>
          <a:off x="539552" y="836712"/>
          <a:ext cx="8424936" cy="26638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«Развитие муниципальной службы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25421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000530"/>
              </p:ext>
            </p:extLst>
          </p:nvPr>
        </p:nvGraphicFramePr>
        <p:xfrm>
          <a:off x="539552" y="836712"/>
          <a:ext cx="8424936" cy="37748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5.«Управление муниципальными финансами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ежегодного прироста налоговых и неналоговых доходов бюджета городского округа Домодедово в отчетном финансовом году к поступлениям в году, предшествующем отчетному финансовому году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Мобилизация доходов - Снижение  задолженности в  бюджет: налоговой, неналоговой (в части налоговой задолженности)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Новые налогоплательщики - Приглашаем к регистрации/перерегистрации новых юридических и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10 806,00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11 130,00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644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295555"/>
              </p:ext>
            </p:extLst>
          </p:nvPr>
        </p:nvGraphicFramePr>
        <p:xfrm>
          <a:off x="539552" y="836712"/>
          <a:ext cx="8424936" cy="46629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6. «Обеспечение деятельности Администрации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не исполненных предписаний (представлений) ОМСУ и их должностными лицами об устранении нарушений по которым приняты судебные решения, вступившие в законную силу в соответствии со ст.19.5 КоАП РФ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подписавшихся на периодические издания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выплаченных поощренных председателям домовых комитетов (старших по домам), старостам и председателям уличных комитетов за проводимую общественную  работу в сфере ЖКХ по отношению к начисленным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выплаченной премии  лицам, достигших возраста 90 лет и старше (долгожителей) зарегистрированным по месту жительства на территории городского округа Домодедово по отношению к начисленной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перечисленных ежегодных членских взносов в фонды и ассоциации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от установленной предельной численности депутатов, выборных должностных лиц местного самоуправления, осуществляющих свои полномочия на постоянной основе, муниципальных служащих органов местного самоуправления муниципальных образований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87461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135120"/>
              </p:ext>
            </p:extLst>
          </p:nvPr>
        </p:nvGraphicFramePr>
        <p:xfrm>
          <a:off x="539552" y="836712"/>
          <a:ext cx="8424936" cy="33839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8. «Развитие архивного дела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фондов муниципального архива, внесенных в общеотраслевую базу данных «Архивный фонд»,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51748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977822"/>
              </p:ext>
            </p:extLst>
          </p:nvPr>
        </p:nvGraphicFramePr>
        <p:xfrm>
          <a:off x="539552" y="836712"/>
          <a:ext cx="8424936" cy="5532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11.«Развитие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земельными участками на 2017-2021 годы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приватизации имущества в соответствии с планом приватизации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муниципального имущества подлежащих оценке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земельных участков, подготовленных органом местного самоуправления для реализации на торгах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перечисленных бюджетных средств на увеличение уставного капитала муниципальных унитарных предприятий по отношению к утвержденным бюджетным средствам выделенных на эти цели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расходов бюджета на содержание и ремонт муниципального жилищного фонда и нежилых помещений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 использования земель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Собираемость от арендной платы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Собираемость от арендной платы за муниципальное имущество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Погашение задолженности прошлых лет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52136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957641"/>
              </p:ext>
            </p:extLst>
          </p:nvPr>
        </p:nvGraphicFramePr>
        <p:xfrm>
          <a:off x="539552" y="836712"/>
          <a:ext cx="8424936" cy="3959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11.«Развитие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земельными участками на 2017-2021 годы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земельных участков многодетным семьям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Соблюдение регламентного срока оказания государственных и муниципальных услуг в области земельных отношений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положительных результатов предоставления государственных и муниципальных услуг в области земельных отношений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оформленных технических паспортов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Увеличивай налоги -  Доля  объектов недвижимого имущества, поставленных на кадастровый учет от выявленных земельных участков с объектами без прав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57449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070269"/>
              </p:ext>
            </p:extLst>
          </p:nvPr>
        </p:nvGraphicFramePr>
        <p:xfrm>
          <a:off x="539552" y="836712"/>
          <a:ext cx="8424936" cy="22949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«Развитие системы информирования населения о деятельности органов местного самоуправления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Житель хочет знать - Информирование населения через СМИ и социальные сети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171,27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170,06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 незаконных рекламных конструкций, установленных на территории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8434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537266"/>
              </p:ext>
            </p:extLst>
          </p:nvPr>
        </p:nvGraphicFramePr>
        <p:xfrm>
          <a:off x="539552" y="836712"/>
          <a:ext cx="8424936" cy="31401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 «Развитие и функционирование дорожно-транспортного комплекса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«Обеспечение доступности услуг пассажирского транспорта на территории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поездок, оплаченных с использованием единых транспортных карт, в общем количестве оплаченных пассажирами поездок на конец года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82,37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ГЛОНАСС - Степень внедрения и эффективность использования технологии на базе системы ГЛОНАСС с использованием РНИС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Комфортный автобус - Доля транспортных средств, соответствующих стандарту (МК - 5 лет, СК, БК - 7 лет) от количества транспортных средств, работающих на мун. маршрутах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72061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219802"/>
              </p:ext>
            </p:extLst>
          </p:nvPr>
        </p:nvGraphicFramePr>
        <p:xfrm>
          <a:off x="539552" y="836712"/>
          <a:ext cx="8424936" cy="2511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 «Развитие и функционирование дорожно-транспортного комплекса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«Обеспечение безопасности дорожного движения на территории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ДТП - Снижение смертности от ДТП: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дорогах Федерального значения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дорогах  регионального значения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дорогах муниципального значения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частных дорогах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случаев на 100 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10,60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70360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853548"/>
              </p:ext>
            </p:extLst>
          </p:nvPr>
        </p:nvGraphicFramePr>
        <p:xfrm>
          <a:off x="539552" y="836712"/>
          <a:ext cx="8424936" cy="3535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 «Развитие и функционирование дорожно-транспортного комплекса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«Обеспечение проектирования, строительства, реконструкции, ремонта и содержания автомобильных дорог, тротуаров, мостов муниципального значения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протяжённости автомобильных дорог общего пользования местного значения запланированных по содержанию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каждой дороги хозяин - Доля бесхозяйных дорог, принятых в муниципальную собственность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Объемы ввода в эксплуатацию после строительства и (или) реконструкции автомобильных дорог общего пользования местного значения, в том числе с привлечением субсидии из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Километр; тысяча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 сети автомобильных дорог общего пользования местного значения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103,71/12,0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103,71/12,0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103,71/12,0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103,71/12,0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парковочных машиномест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1 670,00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16636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427638"/>
              </p:ext>
            </p:extLst>
          </p:nvPr>
        </p:nvGraphicFramePr>
        <p:xfrm>
          <a:off x="539552" y="836712"/>
          <a:ext cx="8424936" cy="2459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 «Развитие и функционирование дорожно-транспортного комплекса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«Обеспечение ремонта дворовых территорий многоквартирных жилых домов и подъездов к дворовым территориям многоквартирных жилых домов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площади поверхности дворовых территорий многоквартирных домов, приведение в нормативное состояние с использованием субсидий из Дорожного фонда Московской области и средств бюджетов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01382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704148"/>
              </p:ext>
            </p:extLst>
          </p:nvPr>
        </p:nvGraphicFramePr>
        <p:xfrm>
          <a:off x="539552" y="836712"/>
          <a:ext cx="8424936" cy="50429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«Архитектура и градостроительство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«Проектно-информационное обеспечение градостроительной деятельности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перечисленного денежного содержания и дополнительных выплат сотрудников на зарплатные банковские карты и доля перечисленных страховых взносов в государственные внебюджетные фонды по отношению к начисленным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расходов бюджета на материально-техническое обеспечение деятельности МКУ "Управление капитального строительства", произведенных на основании заключенных договоров и муниципальных контрактов по отношению к общей сумме расходов на материально-техническое обеспечение деятельности МКУ "Управление капитального строительства"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утвержденного генерального плана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публичных слушаний по проектам документов территориального планирования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утвержденных правил землепользования и застройки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публичных слушаний по проектам документов градостроительного зонирования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утвержденных нормативов градостроительного проектирования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Проектно-изыскательные работы на транспортно-экономическое обоснование строительства автомобильной дороги регионального значения "Обход д. Заболотье и с. Домодедово" в г.о.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2808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13352</TotalTime>
  <Words>17378</Words>
  <Application>Microsoft Office PowerPoint</Application>
  <PresentationFormat>Экран (4:3)</PresentationFormat>
  <Paragraphs>4938</Paragraphs>
  <Slides>114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114</vt:i4>
      </vt:variant>
    </vt:vector>
  </HeadingPairs>
  <TitlesOfParts>
    <vt:vector size="126" baseType="lpstr">
      <vt:lpstr>Arial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Диаграмма Microsoft Excel</vt:lpstr>
      <vt:lpstr>Бюджет для граждан на основе проекта бюджета городского округа Домодедово  на 2019 год и плановый период 2020 и 2021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Численность постоянного населения                                                                          (тыс. чел.)</vt:lpstr>
      <vt:lpstr>Среднемесячная заработная плата работников крупных и средних организаций      (руб.)</vt:lpstr>
      <vt:lpstr>Общая численность безработных граждан                                                                            (чел.)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 (кв. м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городского округа  Домодедово на 2017-2021 гг. (млн.руб.)</vt:lpstr>
      <vt:lpstr>Основные параметры бюджета на 2019 год и плановый период 2020 и 2021 гг. в сравнении с фактическим исполнением 2017 года и ожидаемым исполнением 2018 года                                                                                                                                            млн.руб.</vt:lpstr>
      <vt:lpstr>Муниципальный долг</vt:lpstr>
      <vt:lpstr>Объем и структура муниципального внутреннего долга городского округа Домодедово </vt:lpstr>
      <vt:lpstr>Динамика доходов 2017-2021 гг.                                                                                              млн.руб.</vt:lpstr>
      <vt:lpstr>Динамика расходов 2017-2021 гг.                                                                                           млн.руб.</vt:lpstr>
      <vt:lpstr>Презентация PowerPoint</vt:lpstr>
      <vt:lpstr>Презентация PowerPoint</vt:lpstr>
      <vt:lpstr>Презентация PowerPoint</vt:lpstr>
      <vt:lpstr>Изменение структуры налоговых и неналоговых доходов городского округа Домодедово за 2017-2021 гг.                                                   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2017-2021 гг. (млн. руб.)</vt:lpstr>
      <vt:lpstr>Информация о налоговых ставках и льготах по земельному налогу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Расходы бюджета городского округа в 2019-2021 годах  по программам</vt:lpstr>
      <vt:lpstr>Программные расходы                                                                                                                 млн.руб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1847</cp:revision>
  <cp:lastPrinted>2018-11-11T11:29:08Z</cp:lastPrinted>
  <dcterms:created xsi:type="dcterms:W3CDTF">2015-09-30T07:48:07Z</dcterms:created>
  <dcterms:modified xsi:type="dcterms:W3CDTF">2024-12-26T14:54:57Z</dcterms:modified>
</cp:coreProperties>
</file>